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94" r:id="rId6"/>
    <p:sldId id="295" r:id="rId7"/>
    <p:sldId id="287" r:id="rId8"/>
    <p:sldId id="296" r:id="rId9"/>
    <p:sldId id="260" r:id="rId10"/>
    <p:sldId id="299" r:id="rId11"/>
    <p:sldId id="261" r:id="rId12"/>
    <p:sldId id="298" r:id="rId13"/>
    <p:sldId id="263" r:id="rId14"/>
    <p:sldId id="301" r:id="rId15"/>
    <p:sldId id="262" r:id="rId16"/>
    <p:sldId id="300" r:id="rId17"/>
    <p:sldId id="264" r:id="rId18"/>
    <p:sldId id="289" r:id="rId19"/>
    <p:sldId id="291" r:id="rId20"/>
    <p:sldId id="290" r:id="rId21"/>
    <p:sldId id="292"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dy Shepherd" initials="MS" lastIdx="5" clrIdx="0">
    <p:extLst>
      <p:ext uri="{19B8F6BF-5375-455C-9EA6-DF929625EA0E}">
        <p15:presenceInfo xmlns:p15="http://schemas.microsoft.com/office/powerpoint/2012/main" userId="S-1-5-21-1645522239-838170752-725345543-166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8AB"/>
    <a:srgbClr val="00DEDE"/>
    <a:srgbClr val="FFB73E"/>
    <a:srgbClr val="FF6277"/>
    <a:srgbClr val="FDDF0B"/>
    <a:srgbClr val="FF6464"/>
    <a:srgbClr val="2D2D2D"/>
    <a:srgbClr val="ED9B33"/>
    <a:srgbClr val="F88D00"/>
    <a:srgbClr val="FFE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91"/>
    <p:restoredTop sz="78893"/>
  </p:normalViewPr>
  <p:slideViewPr>
    <p:cSldViewPr snapToGrid="0" snapToObjects="1">
      <p:cViewPr varScale="1">
        <p:scale>
          <a:sx n="54" d="100"/>
          <a:sy n="54" d="100"/>
        </p:scale>
        <p:origin x="1480" y="5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46" d="100"/>
          <a:sy n="46" d="100"/>
        </p:scale>
        <p:origin x="20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CF783-FB80-4939-ABAE-11BE50DADC4F}" type="datetimeFigureOut">
              <a:rPr lang="en-NZ" smtClean="0"/>
              <a:t>13/10/2021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AE9EF-8E11-4FAC-A1B3-153AC3C5A792}" type="slidenum">
              <a:rPr lang="en-NZ" smtClean="0"/>
              <a:t>‹#›</a:t>
            </a:fld>
            <a:endParaRPr lang="en-NZ"/>
          </a:p>
        </p:txBody>
      </p:sp>
    </p:spTree>
    <p:extLst>
      <p:ext uri="{BB962C8B-B14F-4D97-AF65-F5344CB8AC3E}">
        <p14:creationId xmlns:p14="http://schemas.microsoft.com/office/powerpoint/2010/main" val="322195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CERT NZ’s Cyber Smart Week 2021 campaign is empowering all New Zealanders to up their online </a:t>
            </a:r>
            <a:r>
              <a:rPr lang="en-US" baseline="0" dirty="0" err="1" smtClean="0"/>
              <a:t>defences</a:t>
            </a:r>
            <a:r>
              <a:rPr lang="en-US" baseline="0" dirty="0" smtClean="0"/>
              <a:t> with four simple steps! So let’s Cyber Up! </a:t>
            </a:r>
            <a:endParaRPr lang="en-US" dirty="0"/>
          </a:p>
        </p:txBody>
      </p:sp>
      <p:sp>
        <p:nvSpPr>
          <p:cNvPr id="4" name="Slide Number Placeholder 3"/>
          <p:cNvSpPr>
            <a:spLocks noGrp="1"/>
          </p:cNvSpPr>
          <p:nvPr>
            <p:ph type="sldNum" sz="quarter" idx="5"/>
          </p:nvPr>
        </p:nvSpPr>
        <p:spPr/>
        <p:txBody>
          <a:bodyPr/>
          <a:lstStyle/>
          <a:p>
            <a:fld id="{821AE9EF-8E11-4FAC-A1B3-153AC3C5A792}" type="slidenum">
              <a:rPr lang="en-NZ" smtClean="0"/>
              <a:t>1</a:t>
            </a:fld>
            <a:endParaRPr lang="en-NZ"/>
          </a:p>
        </p:txBody>
      </p:sp>
    </p:spTree>
    <p:extLst>
      <p:ext uri="{BB962C8B-B14F-4D97-AF65-F5344CB8AC3E}">
        <p14:creationId xmlns:p14="http://schemas.microsoft.com/office/powerpoint/2010/main" val="224919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Protect your privacy</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What you share on social media could be used by </a:t>
            </a:r>
            <a:r>
              <a:rPr lang="en-NZ" sz="1200" kern="1200" dirty="0" smtClean="0">
                <a:solidFill>
                  <a:schemeClr val="tx1"/>
                </a:solidFill>
                <a:effectLst/>
                <a:latin typeface="+mn-lt"/>
                <a:ea typeface="+mn-ea"/>
                <a:cs typeface="+mn-cs"/>
              </a:rPr>
              <a:t>attackers </a:t>
            </a:r>
            <a:r>
              <a:rPr lang="en-NZ" sz="1200" kern="1200" dirty="0">
                <a:solidFill>
                  <a:schemeClr val="tx1"/>
                </a:solidFill>
                <a:effectLst/>
                <a:latin typeface="+mn-lt"/>
                <a:ea typeface="+mn-ea"/>
                <a:cs typeface="+mn-cs"/>
              </a:rPr>
              <a:t>to steal your identity or get into your online accounts. Be careful about who sees what.</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Check your privacy settings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On all of your social media accounts, check the privacy controls and set them so only your friends and family can see your details.</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Know who your friends are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Only accept friend invitations from people that you know in real life. People can say what they like online, so make sure the people you’re adding as friends really are someone you know personally.</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Oversharing much?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Avoid posting too much personal information to your social media accounts. Even if you’ve locked your privacy settings down, it can be tricky to see when your posts have been shared. Most fields on social media are optional — you don’t have to fill them in.</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All about me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Some websites ask you to set some account recovery questions in case you forget your password. Make sure the answers to these aren’t posted online or on social media – for example, the school you attended.</a:t>
            </a:r>
          </a:p>
          <a:p>
            <a:endParaRPr lang="en-NZ" dirty="0"/>
          </a:p>
        </p:txBody>
      </p:sp>
      <p:sp>
        <p:nvSpPr>
          <p:cNvPr id="4" name="Slide Number Placeholder 3"/>
          <p:cNvSpPr>
            <a:spLocks noGrp="1"/>
          </p:cNvSpPr>
          <p:nvPr>
            <p:ph type="sldNum" sz="quarter" idx="10"/>
          </p:nvPr>
        </p:nvSpPr>
        <p:spPr/>
        <p:txBody>
          <a:bodyPr/>
          <a:lstStyle/>
          <a:p>
            <a:fld id="{821AE9EF-8E11-4FAC-A1B3-153AC3C5A792}" type="slidenum">
              <a:rPr lang="en-NZ" smtClean="0"/>
              <a:t>10</a:t>
            </a:fld>
            <a:endParaRPr lang="en-NZ"/>
          </a:p>
        </p:txBody>
      </p:sp>
    </p:spTree>
    <p:extLst>
      <p:ext uri="{BB962C8B-B14F-4D97-AF65-F5344CB8AC3E}">
        <p14:creationId xmlns:p14="http://schemas.microsoft.com/office/powerpoint/2010/main" val="2781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We’re so used to sharing things online that we don’t necessarily think about how it affects our privacy anymore. Everyone knows your pet's name, where you went to school, where you work, and even when you’re away on holiday.</a:t>
            </a:r>
          </a:p>
          <a:p>
            <a:r>
              <a:rPr lang="en-NZ" sz="1200" b="1" i="0" kern="1200" dirty="0" smtClean="0">
                <a:solidFill>
                  <a:schemeClr val="tx1"/>
                </a:solidFill>
                <a:effectLst/>
                <a:latin typeface="+mn-lt"/>
                <a:ea typeface="+mn-ea"/>
                <a:cs typeface="+mn-cs"/>
              </a:rPr>
              <a:t>Think about who and why you may be asked</a:t>
            </a:r>
            <a:r>
              <a:rPr lang="en-NZ" sz="1200" b="1" i="0" kern="1200" baseline="0" dirty="0" smtClean="0">
                <a:solidFill>
                  <a:schemeClr val="tx1"/>
                </a:solidFill>
                <a:effectLst/>
                <a:latin typeface="+mn-lt"/>
                <a:ea typeface="+mn-ea"/>
                <a:cs typeface="+mn-cs"/>
              </a:rPr>
              <a:t> to share your information </a:t>
            </a:r>
            <a:endParaRPr lang="en-NZ" sz="1200" b="1"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If a company or business asks you for information, think about why they might need it. Do they really need your middle name and phone number? If you’re not sure, don’t provide the information.</a:t>
            </a:r>
            <a:br>
              <a:rPr lang="en-NZ" sz="1200" b="0" i="0" kern="1200" dirty="0" smtClean="0">
                <a:solidFill>
                  <a:schemeClr val="tx1"/>
                </a:solidFill>
                <a:effectLst/>
                <a:latin typeface="+mn-lt"/>
                <a:ea typeface="+mn-ea"/>
                <a:cs typeface="+mn-cs"/>
              </a:rPr>
            </a:br>
            <a:r>
              <a:rPr lang="en-NZ" sz="1200" b="1" i="0" kern="1200" dirty="0" smtClean="0">
                <a:solidFill>
                  <a:schemeClr val="tx1"/>
                </a:solidFill>
                <a:effectLst/>
                <a:latin typeface="+mn-lt"/>
                <a:ea typeface="+mn-ea"/>
                <a:cs typeface="+mn-cs"/>
              </a:rPr>
              <a:t>Why?</a:t>
            </a:r>
            <a:r>
              <a:rPr lang="en-NZ" sz="1200" b="1" i="0" kern="1200" baseline="0" dirty="0" smtClean="0">
                <a:solidFill>
                  <a:schemeClr val="tx1"/>
                </a:solidFill>
                <a:effectLst/>
                <a:latin typeface="+mn-lt"/>
                <a:ea typeface="+mn-ea"/>
                <a:cs typeface="+mn-cs"/>
              </a:rPr>
              <a:t> </a:t>
            </a:r>
            <a:endParaRPr lang="en-NZ" sz="1200" b="1"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The information you share could enable attackers to impersonate you online or even try to steal your identity.</a:t>
            </a:r>
          </a:p>
          <a:p>
            <a:endParaRPr lang="en-NZ" sz="1200" b="0" i="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AED64AB-24DD-416C-9920-59117B612B5D}" type="slidenum">
              <a:rPr lang="en-NZ" smtClean="0"/>
              <a:t>11</a:t>
            </a:fld>
            <a:endParaRPr lang="en-NZ"/>
          </a:p>
        </p:txBody>
      </p:sp>
    </p:spTree>
    <p:extLst>
      <p:ext uri="{BB962C8B-B14F-4D97-AF65-F5344CB8AC3E}">
        <p14:creationId xmlns:p14="http://schemas.microsoft.com/office/powerpoint/2010/main" val="403145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Update your operating system (OS)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Cyber threats are changing all the time. Up-to-date operating systems and apps are your first line of defence against many bugs and viruses. </a:t>
            </a:r>
          </a:p>
          <a:p>
            <a:r>
              <a:rPr lang="en-NZ" sz="1200" kern="1200" dirty="0">
                <a:solidFill>
                  <a:schemeClr val="tx1"/>
                </a:solidFill>
                <a:effectLst/>
                <a:latin typeface="+mn-lt"/>
                <a:ea typeface="+mn-ea"/>
                <a:cs typeface="+mn-cs"/>
              </a:rPr>
              <a:t>Updates aren’t just about adding new features. They’re also about fixing vulnerabilities </a:t>
            </a:r>
            <a:r>
              <a:rPr lang="en-NZ" sz="1200" kern="1200" dirty="0" smtClean="0">
                <a:solidFill>
                  <a:schemeClr val="tx1"/>
                </a:solidFill>
                <a:effectLst/>
                <a:latin typeface="+mn-lt"/>
                <a:ea typeface="+mn-ea"/>
                <a:cs typeface="+mn-cs"/>
              </a:rPr>
              <a:t>and weaknesses</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in </a:t>
            </a:r>
            <a:r>
              <a:rPr lang="en-NZ" sz="1200" kern="1200" dirty="0">
                <a:solidFill>
                  <a:schemeClr val="tx1"/>
                </a:solidFill>
                <a:effectLst/>
                <a:latin typeface="+mn-lt"/>
                <a:ea typeface="+mn-ea"/>
                <a:cs typeface="+mn-cs"/>
              </a:rPr>
              <a:t>an OS or an app that attackers could use to gain access to your system.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Updating your OS can protect against cyber-attacks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When an update for an app or your OS pops up on any of your devices, install it right away.</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Set and forget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Set your system preferences to install updates automatically – then you don’t have to think about it.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Only keep the apps you need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Don’t use it? Delete it. That way it’s easier to keep the apps you use up to date.</a:t>
            </a:r>
          </a:p>
          <a:p>
            <a:endParaRPr lang="en-NZ" dirty="0"/>
          </a:p>
          <a:p>
            <a:endParaRPr lang="en-NZ" dirty="0"/>
          </a:p>
        </p:txBody>
      </p:sp>
      <p:sp>
        <p:nvSpPr>
          <p:cNvPr id="4" name="Slide Number Placeholder 3"/>
          <p:cNvSpPr>
            <a:spLocks noGrp="1"/>
          </p:cNvSpPr>
          <p:nvPr>
            <p:ph type="sldNum" sz="quarter" idx="10"/>
          </p:nvPr>
        </p:nvSpPr>
        <p:spPr/>
        <p:txBody>
          <a:bodyPr/>
          <a:lstStyle/>
          <a:p>
            <a:fld id="{821AE9EF-8E11-4FAC-A1B3-153AC3C5A792}" type="slidenum">
              <a:rPr lang="en-NZ" smtClean="0"/>
              <a:t>12</a:t>
            </a:fld>
            <a:endParaRPr lang="en-NZ"/>
          </a:p>
        </p:txBody>
      </p:sp>
    </p:spTree>
    <p:extLst>
      <p:ext uri="{BB962C8B-B14F-4D97-AF65-F5344CB8AC3E}">
        <p14:creationId xmlns:p14="http://schemas.microsoft.com/office/powerpoint/2010/main" val="365506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smtClean="0"/>
          </a:p>
        </p:txBody>
      </p:sp>
      <p:sp>
        <p:nvSpPr>
          <p:cNvPr id="4" name="Slide Number Placeholder 3"/>
          <p:cNvSpPr>
            <a:spLocks noGrp="1"/>
          </p:cNvSpPr>
          <p:nvPr>
            <p:ph type="sldNum" sz="quarter" idx="10"/>
          </p:nvPr>
        </p:nvSpPr>
        <p:spPr/>
        <p:txBody>
          <a:bodyPr/>
          <a:lstStyle/>
          <a:p>
            <a:fld id="{5AED64AB-24DD-416C-9920-59117B612B5D}" type="slidenum">
              <a:rPr lang="en-NZ" smtClean="0"/>
              <a:t>13</a:t>
            </a:fld>
            <a:endParaRPr lang="en-NZ"/>
          </a:p>
        </p:txBody>
      </p:sp>
    </p:spTree>
    <p:extLst>
      <p:ext uri="{BB962C8B-B14F-4D97-AF65-F5344CB8AC3E}">
        <p14:creationId xmlns:p14="http://schemas.microsoft.com/office/powerpoint/2010/main" val="338188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AE9EF-8E11-4FAC-A1B3-153AC3C5A792}" type="slidenum">
              <a:rPr lang="en-NZ" smtClean="0"/>
              <a:t>14</a:t>
            </a:fld>
            <a:endParaRPr lang="en-NZ"/>
          </a:p>
        </p:txBody>
      </p:sp>
    </p:spTree>
    <p:extLst>
      <p:ext uri="{BB962C8B-B14F-4D97-AF65-F5344CB8AC3E}">
        <p14:creationId xmlns:p14="http://schemas.microsoft.com/office/powerpoint/2010/main" val="327576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1AE9EF-8E11-4FAC-A1B3-153AC3C5A792}" type="slidenum">
              <a:rPr lang="en-NZ" smtClean="0"/>
              <a:t>18</a:t>
            </a:fld>
            <a:endParaRPr lang="en-NZ"/>
          </a:p>
        </p:txBody>
      </p:sp>
    </p:spTree>
    <p:extLst>
      <p:ext uri="{BB962C8B-B14F-4D97-AF65-F5344CB8AC3E}">
        <p14:creationId xmlns:p14="http://schemas.microsoft.com/office/powerpoint/2010/main" val="66808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CERT NZ works to support businesses, organisations and individuals who are affected (or may be affected) by cyber security incidents. We provide trusted and authoritative information and advice, while also collating a profile of the threat landscape in New Zealand.</a:t>
            </a:r>
          </a:p>
          <a:p>
            <a:r>
              <a:rPr lang="en-NZ" sz="1200" b="0" i="0" kern="1200" dirty="0" smtClean="0">
                <a:solidFill>
                  <a:schemeClr val="tx1"/>
                </a:solidFill>
                <a:effectLst/>
                <a:latin typeface="+mn-lt"/>
                <a:ea typeface="+mn-ea"/>
                <a:cs typeface="+mn-cs"/>
              </a:rPr>
              <a:t/>
            </a:r>
            <a:br>
              <a:rPr lang="en-NZ" sz="1200" b="0" i="0" kern="1200" dirty="0" smtClean="0">
                <a:solidFill>
                  <a:schemeClr val="tx1"/>
                </a:solidFill>
                <a:effectLst/>
                <a:latin typeface="+mn-lt"/>
                <a:ea typeface="+mn-ea"/>
                <a:cs typeface="+mn-cs"/>
              </a:rPr>
            </a:br>
            <a:r>
              <a:rPr lang="en-NZ" sz="1200" b="0" i="0" kern="1200" dirty="0" smtClean="0">
                <a:solidFill>
                  <a:schemeClr val="tx1"/>
                </a:solidFill>
                <a:effectLst/>
                <a:latin typeface="+mn-lt"/>
                <a:ea typeface="+mn-ea"/>
                <a:cs typeface="+mn-cs"/>
              </a:rPr>
              <a:t>The NZ Government set up a new national Computer Emergency Response Team (CERT) as part of Budget 2016. In establishing a CERT, New Zealand joins an international network of CERTs. This improves our access to information on potential or real-time cyber-attacks, and helps us play our part in the global effort to improve cyber security.</a:t>
            </a:r>
          </a:p>
          <a:p>
            <a:endParaRPr lang="en-NZ" sz="1200" b="0" i="0" kern="1200" dirty="0" smtClean="0">
              <a:solidFill>
                <a:schemeClr val="tx1"/>
              </a:solidFill>
              <a:effectLst/>
              <a:latin typeface="+mn-lt"/>
              <a:ea typeface="+mn-ea"/>
              <a:cs typeface="+mn-cs"/>
            </a:endParaRPr>
          </a:p>
          <a:p>
            <a:r>
              <a:rPr lang="en-NZ" sz="1200" b="1" i="0" u="sng" kern="1200" dirty="0" smtClean="0">
                <a:solidFill>
                  <a:schemeClr val="tx1"/>
                </a:solidFill>
                <a:effectLst/>
                <a:latin typeface="+mn-lt"/>
                <a:ea typeface="+mn-ea"/>
                <a:cs typeface="+mn-cs"/>
              </a:rPr>
              <a:t>CERT NZ’s primary goal is to improve cyber security in New Zealand.</a:t>
            </a:r>
            <a:r>
              <a:rPr lang="en-NZ" sz="1200" b="1" i="0" u="sng" kern="1200" baseline="0" dirty="0" smtClean="0">
                <a:solidFill>
                  <a:schemeClr val="tx1"/>
                </a:solidFill>
                <a:effectLst/>
                <a:latin typeface="+mn-lt"/>
                <a:ea typeface="+mn-ea"/>
                <a:cs typeface="+mn-cs"/>
              </a:rPr>
              <a:t> </a:t>
            </a:r>
          </a:p>
          <a:p>
            <a:endParaRPr lang="en-NZ" sz="1200" b="0" i="0" kern="1200" baseline="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To help achieve their goals, CERT</a:t>
            </a:r>
            <a:r>
              <a:rPr lang="en-NZ" sz="1200" b="0" i="0" kern="1200" baseline="0" dirty="0" smtClean="0">
                <a:solidFill>
                  <a:schemeClr val="tx1"/>
                </a:solidFill>
                <a:effectLst/>
                <a:latin typeface="+mn-lt"/>
                <a:ea typeface="+mn-ea"/>
                <a:cs typeface="+mn-cs"/>
              </a:rPr>
              <a:t> NZ has</a:t>
            </a:r>
            <a:r>
              <a:rPr lang="en-NZ" sz="1200" b="0" i="0" kern="1200" dirty="0" smtClean="0">
                <a:solidFill>
                  <a:schemeClr val="tx1"/>
                </a:solidFill>
                <a:effectLst/>
                <a:latin typeface="+mn-lt"/>
                <a:ea typeface="+mn-ea"/>
                <a:cs typeface="+mn-cs"/>
              </a:rPr>
              <a:t> established 5 key foundation services and functions for CERT NZ.</a:t>
            </a:r>
          </a:p>
          <a:p>
            <a:r>
              <a:rPr lang="en-NZ" sz="1200" b="1" i="0" kern="1200" dirty="0" smtClean="0">
                <a:solidFill>
                  <a:schemeClr val="tx1"/>
                </a:solidFill>
                <a:effectLst/>
                <a:latin typeface="+mn-lt"/>
                <a:ea typeface="+mn-ea"/>
                <a:cs typeface="+mn-cs"/>
              </a:rPr>
              <a:t>1. Threat identification:</a:t>
            </a:r>
            <a:r>
              <a:rPr lang="en-NZ" sz="1200" b="0" i="0" kern="1200" dirty="0" smtClean="0">
                <a:solidFill>
                  <a:schemeClr val="tx1"/>
                </a:solidFill>
                <a:effectLst/>
                <a:latin typeface="+mn-lt"/>
                <a:ea typeface="+mn-ea"/>
                <a:cs typeface="+mn-cs"/>
              </a:rPr>
              <a:t> </a:t>
            </a:r>
            <a:r>
              <a:rPr lang="en-NZ" sz="1200" b="0" i="0" kern="1200" baseline="0" dirty="0" smtClean="0">
                <a:solidFill>
                  <a:schemeClr val="tx1"/>
                </a:solidFill>
                <a:effectLst/>
                <a:latin typeface="+mn-lt"/>
                <a:ea typeface="+mn-ea"/>
                <a:cs typeface="+mn-cs"/>
              </a:rPr>
              <a:t> to </a:t>
            </a:r>
            <a:r>
              <a:rPr lang="en-NZ" sz="1200" b="0" i="0" kern="1200" dirty="0" smtClean="0">
                <a:solidFill>
                  <a:schemeClr val="tx1"/>
                </a:solidFill>
                <a:effectLst/>
                <a:latin typeface="+mn-lt"/>
                <a:ea typeface="+mn-ea"/>
                <a:cs typeface="+mn-cs"/>
              </a:rPr>
              <a:t>analyse the international cyber security landscape and will report on threats. CERTNZ gathers information from other national CERTs and high value international security feeds to inform our reports of what’s relevant to New Zealand. Reporting will include advisories and alerts, and other reports where appropriate.</a:t>
            </a:r>
          </a:p>
          <a:p>
            <a:r>
              <a:rPr lang="en-NZ" sz="1200" b="1" i="0" kern="1200" dirty="0" smtClean="0">
                <a:solidFill>
                  <a:schemeClr val="tx1"/>
                </a:solidFill>
                <a:effectLst/>
                <a:latin typeface="+mn-lt"/>
                <a:ea typeface="+mn-ea"/>
                <a:cs typeface="+mn-cs"/>
              </a:rPr>
              <a:t>2. Vulnerability identification services:</a:t>
            </a:r>
            <a:r>
              <a:rPr lang="en-NZ" sz="1200" b="0" i="0" kern="1200" dirty="0" smtClean="0">
                <a:solidFill>
                  <a:schemeClr val="tx1"/>
                </a:solidFill>
                <a:effectLst/>
                <a:latin typeface="+mn-lt"/>
                <a:ea typeface="+mn-ea"/>
                <a:cs typeface="+mn-cs"/>
              </a:rPr>
              <a:t> to analyse local data and will report on vulnerabilities. This data includes data sets from</a:t>
            </a:r>
            <a:r>
              <a:rPr lang="en-NZ" sz="1200" b="0" i="0" kern="1200" baseline="0" dirty="0" smtClean="0">
                <a:solidFill>
                  <a:schemeClr val="tx1"/>
                </a:solidFill>
                <a:effectLst/>
                <a:latin typeface="+mn-lt"/>
                <a:ea typeface="+mn-ea"/>
                <a:cs typeface="+mn-cs"/>
              </a:rPr>
              <a:t> CERT NZ info-sharing</a:t>
            </a:r>
            <a:r>
              <a:rPr lang="en-NZ" sz="1200" b="0" i="0" kern="1200" dirty="0" smtClean="0">
                <a:solidFill>
                  <a:schemeClr val="tx1"/>
                </a:solidFill>
                <a:effectLst/>
                <a:latin typeface="+mn-lt"/>
                <a:ea typeface="+mn-ea"/>
                <a:cs typeface="+mn-cs"/>
              </a:rPr>
              <a:t> partners, and unclassified information from NCSC and other agencies. CERT</a:t>
            </a:r>
            <a:r>
              <a:rPr lang="en-NZ" sz="1200" b="0" i="0" kern="1200" baseline="0" dirty="0" smtClean="0">
                <a:solidFill>
                  <a:schemeClr val="tx1"/>
                </a:solidFill>
                <a:effectLst/>
                <a:latin typeface="+mn-lt"/>
                <a:ea typeface="+mn-ea"/>
                <a:cs typeface="+mn-cs"/>
              </a:rPr>
              <a:t> NZ</a:t>
            </a:r>
            <a:r>
              <a:rPr lang="en-NZ" sz="1200" b="0" i="0" kern="1200" dirty="0" smtClean="0">
                <a:solidFill>
                  <a:schemeClr val="tx1"/>
                </a:solidFill>
                <a:effectLst/>
                <a:latin typeface="+mn-lt"/>
                <a:ea typeface="+mn-ea"/>
                <a:cs typeface="+mn-cs"/>
              </a:rPr>
              <a:t> lets organisations know about any vulnerabilities reported to CERT NZ that affect them directly.</a:t>
            </a:r>
          </a:p>
          <a:p>
            <a:r>
              <a:rPr lang="en-NZ" sz="1200" b="1" i="0" kern="1200" dirty="0" smtClean="0">
                <a:solidFill>
                  <a:schemeClr val="tx1"/>
                </a:solidFill>
                <a:effectLst/>
                <a:latin typeface="+mn-lt"/>
                <a:ea typeface="+mn-ea"/>
                <a:cs typeface="+mn-cs"/>
              </a:rPr>
              <a:t>3. Incident Reporting Services:</a:t>
            </a:r>
            <a:r>
              <a:rPr lang="en-NZ" sz="1200" b="0" i="0" kern="1200" dirty="0" smtClean="0">
                <a:solidFill>
                  <a:schemeClr val="tx1"/>
                </a:solidFill>
                <a:effectLst/>
                <a:latin typeface="+mn-lt"/>
                <a:ea typeface="+mn-ea"/>
                <a:cs typeface="+mn-cs"/>
              </a:rPr>
              <a:t> to triage reported incidents and assist businesses, organisations and individuals in getting help:</a:t>
            </a:r>
          </a:p>
          <a:p>
            <a:r>
              <a:rPr lang="en-NZ" sz="1200" b="0" i="0" kern="1200" dirty="0" smtClean="0">
                <a:solidFill>
                  <a:schemeClr val="tx1"/>
                </a:solidFill>
                <a:effectLst/>
                <a:latin typeface="+mn-lt"/>
                <a:ea typeface="+mn-ea"/>
                <a:cs typeface="+mn-cs"/>
              </a:rPr>
              <a:t>through Cert.govt.nz website, which caters to both specialist and non-specialist audiences, and</a:t>
            </a:r>
          </a:p>
          <a:p>
            <a:r>
              <a:rPr lang="en-NZ" sz="1200" b="0" i="0" kern="1200" dirty="0" smtClean="0">
                <a:solidFill>
                  <a:schemeClr val="tx1"/>
                </a:solidFill>
                <a:effectLst/>
                <a:latin typeface="+mn-lt"/>
                <a:ea typeface="+mn-ea"/>
                <a:cs typeface="+mn-cs"/>
              </a:rPr>
              <a:t>by phone. The call centre is available 7am-7pm, Monday to Friday.</a:t>
            </a:r>
          </a:p>
          <a:p>
            <a:r>
              <a:rPr lang="en-NZ" sz="1200" b="0" i="0" kern="1200" dirty="0" smtClean="0">
                <a:solidFill>
                  <a:schemeClr val="tx1"/>
                </a:solidFill>
                <a:effectLst/>
                <a:latin typeface="+mn-lt"/>
                <a:ea typeface="+mn-ea"/>
                <a:cs typeface="+mn-cs"/>
              </a:rPr>
              <a:t>CERT</a:t>
            </a:r>
            <a:r>
              <a:rPr lang="en-NZ" sz="1200" b="0" i="0" kern="1200" baseline="0" dirty="0" smtClean="0">
                <a:solidFill>
                  <a:schemeClr val="tx1"/>
                </a:solidFill>
                <a:effectLst/>
                <a:latin typeface="+mn-lt"/>
                <a:ea typeface="+mn-ea"/>
                <a:cs typeface="+mn-cs"/>
              </a:rPr>
              <a:t> NZ also</a:t>
            </a:r>
            <a:r>
              <a:rPr lang="en-NZ" sz="1200" b="0" i="0" kern="1200" dirty="0" smtClean="0">
                <a:solidFill>
                  <a:schemeClr val="tx1"/>
                </a:solidFill>
                <a:effectLst/>
                <a:latin typeface="+mn-lt"/>
                <a:ea typeface="+mn-ea"/>
                <a:cs typeface="+mn-cs"/>
              </a:rPr>
              <a:t> pass some incidents to other appropriate organisations, with the reporter’s consent. For example, reports of online identity theft will be passed to New Zealand Police.</a:t>
            </a:r>
          </a:p>
          <a:p>
            <a:r>
              <a:rPr lang="en-NZ" sz="1200" b="1" i="0" kern="1200" dirty="0" smtClean="0">
                <a:solidFill>
                  <a:schemeClr val="tx1"/>
                </a:solidFill>
                <a:effectLst/>
                <a:latin typeface="+mn-lt"/>
                <a:ea typeface="+mn-ea"/>
                <a:cs typeface="+mn-cs"/>
              </a:rPr>
              <a:t>4. Response Coordination Services:</a:t>
            </a:r>
            <a:r>
              <a:rPr lang="en-NZ" sz="1200" b="0" i="0" kern="1200" dirty="0" smtClean="0">
                <a:solidFill>
                  <a:schemeClr val="tx1"/>
                </a:solidFill>
                <a:effectLst/>
                <a:latin typeface="+mn-lt"/>
                <a:ea typeface="+mn-ea"/>
                <a:cs typeface="+mn-cs"/>
              </a:rPr>
              <a:t> to coordinate the response to incidents where the reporter needs to work with several organisations, and will support the national emergency response process.</a:t>
            </a:r>
          </a:p>
          <a:p>
            <a:r>
              <a:rPr lang="en-NZ" sz="1200" b="1" i="0" kern="1200" dirty="0" smtClean="0">
                <a:solidFill>
                  <a:schemeClr val="tx1"/>
                </a:solidFill>
                <a:effectLst/>
                <a:latin typeface="+mn-lt"/>
                <a:ea typeface="+mn-ea"/>
                <a:cs typeface="+mn-cs"/>
              </a:rPr>
              <a:t>5. Readiness Support Services:</a:t>
            </a:r>
            <a:r>
              <a:rPr lang="en-NZ" sz="1200" b="0" i="0" kern="1200" dirty="0" smtClean="0">
                <a:solidFill>
                  <a:schemeClr val="tx1"/>
                </a:solidFill>
                <a:effectLst/>
                <a:latin typeface="+mn-lt"/>
                <a:ea typeface="+mn-ea"/>
                <a:cs typeface="+mn-cs"/>
              </a:rPr>
              <a:t> to raise awareness of cyber security impacts and best practice. CERT</a:t>
            </a:r>
            <a:r>
              <a:rPr lang="en-NZ" sz="1200" b="0" i="0" kern="1200" baseline="0" dirty="0" smtClean="0">
                <a:solidFill>
                  <a:schemeClr val="tx1"/>
                </a:solidFill>
                <a:effectLst/>
                <a:latin typeface="+mn-lt"/>
                <a:ea typeface="+mn-ea"/>
                <a:cs typeface="+mn-cs"/>
              </a:rPr>
              <a:t> NZ</a:t>
            </a:r>
            <a:r>
              <a:rPr lang="en-NZ" sz="1200" b="0" i="0" kern="1200" dirty="0" smtClean="0">
                <a:solidFill>
                  <a:schemeClr val="tx1"/>
                </a:solidFill>
                <a:effectLst/>
                <a:latin typeface="+mn-lt"/>
                <a:ea typeface="+mn-ea"/>
                <a:cs typeface="+mn-cs"/>
              </a:rPr>
              <a:t> continues to engage with key info-sharing partners and customers, represent New Zealand in international forums, and deliver up to date, actionable advice on cyber security best practice.</a:t>
            </a:r>
          </a:p>
          <a:p>
            <a:endParaRPr lang="en-NZ" dirty="0" smtClean="0"/>
          </a:p>
          <a:p>
            <a:r>
              <a:rPr lang="en-NZ" sz="1200" b="1" i="0" u="sng" kern="1200" dirty="0" smtClean="0">
                <a:solidFill>
                  <a:schemeClr val="tx1"/>
                </a:solidFill>
                <a:effectLst/>
                <a:latin typeface="+mn-lt"/>
                <a:ea typeface="+mn-ea"/>
                <a:cs typeface="+mn-cs"/>
              </a:rPr>
              <a:t> CERT NZ works with other organisations in the cyber security environment across the private, public and not-for-profit sectors in New Zealand. </a:t>
            </a:r>
            <a:endParaRPr lang="en-NZ" dirty="0"/>
          </a:p>
        </p:txBody>
      </p:sp>
      <p:sp>
        <p:nvSpPr>
          <p:cNvPr id="4" name="Slide Number Placeholder 3"/>
          <p:cNvSpPr>
            <a:spLocks noGrp="1"/>
          </p:cNvSpPr>
          <p:nvPr>
            <p:ph type="sldNum" sz="quarter" idx="10"/>
          </p:nvPr>
        </p:nvSpPr>
        <p:spPr/>
        <p:txBody>
          <a:bodyPr/>
          <a:lstStyle/>
          <a:p>
            <a:fld id="{5AED64AB-24DD-416C-9920-59117B612B5D}" type="slidenum">
              <a:rPr lang="en-NZ" smtClean="0"/>
              <a:t>2</a:t>
            </a:fld>
            <a:endParaRPr lang="en-NZ"/>
          </a:p>
        </p:txBody>
      </p:sp>
    </p:spTree>
    <p:extLst>
      <p:ext uri="{BB962C8B-B14F-4D97-AF65-F5344CB8AC3E}">
        <p14:creationId xmlns:p14="http://schemas.microsoft.com/office/powerpoint/2010/main" val="91082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smtClean="0"/>
              <a:t>1,351 incidents were responded to by CERT in Q2 of 2021 with a direct financial loss of $3.9million</a:t>
            </a:r>
            <a:r>
              <a:rPr lang="en-NZ" sz="1600" baseline="0" dirty="0" smtClean="0"/>
              <a:t> which is a 30% increase over the previous quarter. </a:t>
            </a:r>
            <a:endParaRPr lang="en-NZ" sz="1600" dirty="0" smtClean="0"/>
          </a:p>
          <a:p>
            <a:endParaRPr lang="en-NZ" sz="1600" dirty="0" smtClean="0"/>
          </a:p>
          <a:p>
            <a:r>
              <a:rPr lang="en-NZ" sz="1600" dirty="0" smtClean="0"/>
              <a:t>Phishing and credential harvesting made up the majority of these with 618</a:t>
            </a:r>
            <a:r>
              <a:rPr lang="en-NZ" sz="1600" baseline="0" dirty="0" smtClean="0"/>
              <a:t> incidents, Scams and fraud 390,  and unauthorised access and malware making up 203 incidents.</a:t>
            </a:r>
          </a:p>
          <a:p>
            <a:endParaRPr lang="en-NZ"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These are regularly the</a:t>
            </a:r>
            <a:r>
              <a:rPr lang="en-NZ" sz="1600" baseline="0" dirty="0" smtClean="0"/>
              <a:t> top incident categories reported to CERT NZ.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baseline="0" dirty="0" smtClean="0"/>
              <a:t>In addition, the </a:t>
            </a:r>
            <a:r>
              <a:rPr lang="en-NZ" sz="1600" dirty="0" smtClean="0"/>
              <a:t>number of ransomware reports responded to by CERT NZ has increased by 150% from Q1. (from</a:t>
            </a:r>
            <a:r>
              <a:rPr lang="en-NZ" sz="1600" baseline="0" dirty="0" smtClean="0"/>
              <a:t> </a:t>
            </a:r>
            <a:r>
              <a:rPr lang="en-NZ" sz="1600" baseline="0" smtClean="0"/>
              <a:t>12 in Q1, to 30 in Q2)</a:t>
            </a:r>
            <a:endParaRPr lang="en-NZ" sz="1600" dirty="0" smtClean="0"/>
          </a:p>
          <a:p>
            <a:endParaRPr lang="en-NZ"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Why is it increasing? Ransomware attacks are financially motivated. In some instances, ransoms have been paid. This has resulted in an increase of criminal groups carrying out these 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While most ransomware incidents don’t report direct financial loss, the costs of recovery can be significant, and include data loss and operational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smtClean="0"/>
          </a:p>
        </p:txBody>
      </p:sp>
      <p:sp>
        <p:nvSpPr>
          <p:cNvPr id="4" name="Slide Number Placeholder 3"/>
          <p:cNvSpPr>
            <a:spLocks noGrp="1"/>
          </p:cNvSpPr>
          <p:nvPr>
            <p:ph type="sldNum" sz="quarter" idx="10"/>
          </p:nvPr>
        </p:nvSpPr>
        <p:spPr/>
        <p:txBody>
          <a:bodyPr/>
          <a:lstStyle/>
          <a:p>
            <a:fld id="{5AED64AB-24DD-416C-9920-59117B612B5D}" type="slidenum">
              <a:rPr lang="en-NZ" smtClean="0"/>
              <a:t>3</a:t>
            </a:fld>
            <a:endParaRPr lang="en-NZ"/>
          </a:p>
        </p:txBody>
      </p:sp>
    </p:spTree>
    <p:extLst>
      <p:ext uri="{BB962C8B-B14F-4D97-AF65-F5344CB8AC3E}">
        <p14:creationId xmlns:p14="http://schemas.microsoft.com/office/powerpoint/2010/main" val="36790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CERT</a:t>
            </a:r>
            <a:r>
              <a:rPr lang="en-NZ" baseline="0" dirty="0" smtClean="0"/>
              <a:t> NZ’s incident response team have identified the following four simple steps to help combat the majority of cyber security threats New Zealanders face. </a:t>
            </a:r>
            <a:endParaRPr lang="en-NZ" dirty="0"/>
          </a:p>
        </p:txBody>
      </p:sp>
      <p:sp>
        <p:nvSpPr>
          <p:cNvPr id="4" name="Slide Number Placeholder 3"/>
          <p:cNvSpPr>
            <a:spLocks noGrp="1"/>
          </p:cNvSpPr>
          <p:nvPr>
            <p:ph type="sldNum" sz="quarter" idx="10"/>
          </p:nvPr>
        </p:nvSpPr>
        <p:spPr/>
        <p:txBody>
          <a:bodyPr/>
          <a:lstStyle/>
          <a:p>
            <a:fld id="{821AE9EF-8E11-4FAC-A1B3-153AC3C5A792}" type="slidenum">
              <a:rPr lang="en-NZ" smtClean="0"/>
              <a:t>4</a:t>
            </a:fld>
            <a:endParaRPr lang="en-NZ"/>
          </a:p>
        </p:txBody>
      </p:sp>
    </p:spTree>
    <p:extLst>
      <p:ext uri="{BB962C8B-B14F-4D97-AF65-F5344CB8AC3E}">
        <p14:creationId xmlns:p14="http://schemas.microsoft.com/office/powerpoint/2010/main" val="256499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The theme: </a:t>
            </a:r>
            <a:br>
              <a:rPr lang="en-NZ" baseline="0" dirty="0" smtClean="0"/>
            </a:br>
            <a:r>
              <a:rPr lang="en-NZ" dirty="0" smtClean="0"/>
              <a:t>CERT</a:t>
            </a:r>
            <a:r>
              <a:rPr lang="en-NZ" baseline="0" dirty="0" smtClean="0"/>
              <a:t> NZ’s incident response team have identified the following four simple steps to help combat the majority of cyber security threats New Zealanders face. So up your online defences and Cyber Up! </a:t>
            </a:r>
            <a:endParaRPr lang="en-NZ" dirty="0" smtClean="0"/>
          </a:p>
          <a:p>
            <a:endParaRPr lang="en-NZ" baseline="0" dirty="0" smtClean="0"/>
          </a:p>
        </p:txBody>
      </p:sp>
      <p:sp>
        <p:nvSpPr>
          <p:cNvPr id="4" name="Slide Number Placeholder 3"/>
          <p:cNvSpPr>
            <a:spLocks noGrp="1"/>
          </p:cNvSpPr>
          <p:nvPr>
            <p:ph type="sldNum" sz="quarter" idx="10"/>
          </p:nvPr>
        </p:nvSpPr>
        <p:spPr/>
        <p:txBody>
          <a:bodyPr/>
          <a:lstStyle/>
          <a:p>
            <a:fld id="{5AED64AB-24DD-416C-9920-59117B612B5D}" type="slidenum">
              <a:rPr lang="en-NZ" smtClean="0"/>
              <a:t>5</a:t>
            </a:fld>
            <a:endParaRPr lang="en-NZ"/>
          </a:p>
        </p:txBody>
      </p:sp>
    </p:spTree>
    <p:extLst>
      <p:ext uri="{BB962C8B-B14F-4D97-AF65-F5344CB8AC3E}">
        <p14:creationId xmlns:p14="http://schemas.microsoft.com/office/powerpoint/2010/main" val="133578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Make</a:t>
            </a:r>
            <a:r>
              <a:rPr lang="en-NZ" sz="1200" b="1" kern="1200" baseline="0" dirty="0" smtClean="0">
                <a:solidFill>
                  <a:schemeClr val="tx1"/>
                </a:solidFill>
                <a:effectLst/>
                <a:latin typeface="+mn-lt"/>
                <a:ea typeface="+mn-ea"/>
                <a:cs typeface="+mn-cs"/>
              </a:rPr>
              <a:t> sure your password is long and strong. </a:t>
            </a:r>
            <a:r>
              <a:rPr lang="en-NZ" sz="1200" kern="1200" baseline="0" dirty="0" smtClean="0">
                <a:solidFill>
                  <a:schemeClr val="tx1"/>
                </a:solidFill>
                <a:effectLst/>
                <a:latin typeface="+mn-lt"/>
                <a:ea typeface="+mn-ea"/>
                <a:cs typeface="+mn-cs"/>
              </a:rPr>
              <a:t/>
            </a:r>
            <a:br>
              <a:rPr lang="en-NZ" sz="1200" kern="1200" baseline="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It </a:t>
            </a:r>
            <a:r>
              <a:rPr lang="en-NZ" sz="1200" kern="1200" dirty="0">
                <a:solidFill>
                  <a:schemeClr val="tx1"/>
                </a:solidFill>
                <a:effectLst/>
                <a:latin typeface="+mn-lt"/>
                <a:ea typeface="+mn-ea"/>
                <a:cs typeface="+mn-cs"/>
              </a:rPr>
              <a:t>can take a </a:t>
            </a:r>
            <a:r>
              <a:rPr lang="en-NZ" sz="1200" kern="1200" dirty="0" smtClean="0">
                <a:solidFill>
                  <a:schemeClr val="tx1"/>
                </a:solidFill>
                <a:effectLst/>
                <a:latin typeface="+mn-lt"/>
                <a:ea typeface="+mn-ea"/>
                <a:cs typeface="+mn-cs"/>
              </a:rPr>
              <a:t>attacker </a:t>
            </a:r>
            <a:r>
              <a:rPr lang="en-NZ" sz="1200" kern="1200" dirty="0">
                <a:solidFill>
                  <a:schemeClr val="tx1"/>
                </a:solidFill>
                <a:effectLst/>
                <a:latin typeface="+mn-lt"/>
                <a:ea typeface="+mn-ea"/>
                <a:cs typeface="+mn-cs"/>
              </a:rPr>
              <a:t>only seconds to crack a weak </a:t>
            </a:r>
            <a:r>
              <a:rPr lang="en-NZ" sz="1200" kern="1200" dirty="0" smtClean="0">
                <a:solidFill>
                  <a:schemeClr val="tx1"/>
                </a:solidFill>
                <a:effectLst/>
                <a:latin typeface="+mn-lt"/>
                <a:ea typeface="+mn-ea"/>
                <a:cs typeface="+mn-cs"/>
              </a:rPr>
              <a:t>password like Admin123. </a:t>
            </a:r>
            <a:r>
              <a:rPr lang="en-NZ" sz="1200" kern="1200" dirty="0">
                <a:solidFill>
                  <a:schemeClr val="tx1"/>
                </a:solidFill>
                <a:effectLst/>
                <a:latin typeface="+mn-lt"/>
                <a:ea typeface="+mn-ea"/>
                <a:cs typeface="+mn-cs"/>
              </a:rPr>
              <a:t>Protect your personal </a:t>
            </a:r>
            <a:r>
              <a:rPr lang="en-NZ" sz="1200" kern="1200" dirty="0" smtClean="0">
                <a:solidFill>
                  <a:schemeClr val="tx1"/>
                </a:solidFill>
                <a:effectLst/>
                <a:latin typeface="+mn-lt"/>
                <a:ea typeface="+mn-ea"/>
                <a:cs typeface="+mn-cs"/>
              </a:rPr>
              <a:t>and financial information </a:t>
            </a:r>
            <a:r>
              <a:rPr lang="en-NZ" sz="1200" kern="1200" dirty="0">
                <a:solidFill>
                  <a:schemeClr val="tx1"/>
                </a:solidFill>
                <a:effectLst/>
                <a:latin typeface="+mn-lt"/>
                <a:ea typeface="+mn-ea"/>
                <a:cs typeface="+mn-cs"/>
              </a:rPr>
              <a:t>with unique passwords that are long and strong.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Make each </a:t>
            </a:r>
            <a:r>
              <a:rPr lang="en-NZ" sz="1200" b="1" kern="1200" dirty="0" smtClean="0">
                <a:solidFill>
                  <a:schemeClr val="tx1"/>
                </a:solidFill>
                <a:effectLst/>
                <a:latin typeface="+mn-lt"/>
                <a:ea typeface="+mn-ea"/>
                <a:cs typeface="+mn-cs"/>
              </a:rPr>
              <a:t>password</a:t>
            </a:r>
            <a:r>
              <a:rPr lang="en-NZ" sz="1200" b="1" kern="1200" baseline="0" dirty="0" smtClean="0">
                <a:solidFill>
                  <a:schemeClr val="tx1"/>
                </a:solidFill>
                <a:effectLst/>
                <a:latin typeface="+mn-lt"/>
                <a:ea typeface="+mn-ea"/>
                <a:cs typeface="+mn-cs"/>
              </a:rPr>
              <a:t> different for each account</a:t>
            </a:r>
          </a:p>
        </p:txBody>
      </p:sp>
      <p:sp>
        <p:nvSpPr>
          <p:cNvPr id="4" name="Slide Number Placeholder 3"/>
          <p:cNvSpPr>
            <a:spLocks noGrp="1"/>
          </p:cNvSpPr>
          <p:nvPr>
            <p:ph type="sldNum" sz="quarter" idx="10"/>
          </p:nvPr>
        </p:nvSpPr>
        <p:spPr/>
        <p:txBody>
          <a:bodyPr/>
          <a:lstStyle/>
          <a:p>
            <a:fld id="{821AE9EF-8E11-4FAC-A1B3-153AC3C5A792}" type="slidenum">
              <a:rPr lang="en-NZ" smtClean="0"/>
              <a:t>6</a:t>
            </a:fld>
            <a:endParaRPr lang="en-NZ"/>
          </a:p>
        </p:txBody>
      </p:sp>
    </p:spTree>
    <p:extLst>
      <p:ext uri="{BB962C8B-B14F-4D97-AF65-F5344CB8AC3E}">
        <p14:creationId xmlns:p14="http://schemas.microsoft.com/office/powerpoint/2010/main" val="389815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smtClean="0">
                <a:solidFill>
                  <a:schemeClr val="tx1"/>
                </a:solidFill>
                <a:effectLst/>
                <a:latin typeface="+mn-lt"/>
                <a:ea typeface="+mn-ea"/>
                <a:cs typeface="+mn-cs"/>
              </a:rPr>
              <a:t>Use a different password for every online account you have</a:t>
            </a:r>
          </a:p>
          <a:p>
            <a:r>
              <a:rPr lang="en-NZ" sz="1200" b="0" i="0" kern="1200" dirty="0" smtClean="0">
                <a:solidFill>
                  <a:schemeClr val="tx1"/>
                </a:solidFill>
                <a:effectLst/>
                <a:latin typeface="+mn-lt"/>
                <a:ea typeface="+mn-ea"/>
                <a:cs typeface="+mn-cs"/>
              </a:rPr>
              <a:t>Make them unique — use each password only once. Many of us use the same password for all our accounts, or stick to two or three different ones that we use over and over. The problem with this is that if an attacker gets hold of one of your account passwords, it'll give them access to any other accounts that share the same password.</a:t>
            </a:r>
          </a:p>
          <a:p>
            <a:endParaRPr lang="en-NZ" baseline="0" dirty="0" smtClean="0"/>
          </a:p>
          <a:p>
            <a:r>
              <a:rPr lang="en-NZ" sz="1200" kern="1200" dirty="0" smtClean="0">
                <a:solidFill>
                  <a:schemeClr val="tx1"/>
                </a:solidFill>
                <a:effectLst/>
                <a:latin typeface="+mn-lt"/>
                <a:ea typeface="+mn-ea"/>
                <a:cs typeface="+mn-cs"/>
              </a:rPr>
              <a:t>Use a different password for every online account. This means if an attacker gets hold of one of your passwords, they can’t get into all your accounts</a:t>
            </a:r>
            <a:r>
              <a:rPr lang="en-NZ" sz="1200" kern="1200" baseline="0" dirty="0" smtClean="0">
                <a:solidFill>
                  <a:schemeClr val="tx1"/>
                </a:solidFill>
                <a:effectLst/>
                <a:latin typeface="+mn-lt"/>
                <a:ea typeface="+mn-ea"/>
                <a:cs typeface="+mn-cs"/>
              </a:rPr>
              <a:t> and you only need to change the password on that one account. </a:t>
            </a:r>
          </a:p>
          <a:p>
            <a:endParaRPr lang="en-NZ" sz="1200" kern="1200" baseline="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Make your passwords long and strong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 long password</a:t>
            </a:r>
            <a:r>
              <a:rPr lang="en-NZ" sz="1200" kern="1200" baseline="0" dirty="0" smtClean="0">
                <a:solidFill>
                  <a:schemeClr val="tx1"/>
                </a:solidFill>
                <a:effectLst/>
                <a:latin typeface="+mn-lt"/>
                <a:ea typeface="+mn-ea"/>
                <a:cs typeface="+mn-cs"/>
              </a:rPr>
              <a:t> is a strong password. CERT NZ recommends using a </a:t>
            </a:r>
            <a:r>
              <a:rPr lang="en-NZ" sz="1200" kern="1200" dirty="0" smtClean="0">
                <a:solidFill>
                  <a:schemeClr val="tx1"/>
                </a:solidFill>
                <a:effectLst/>
                <a:latin typeface="+mn-lt"/>
                <a:ea typeface="+mn-ea"/>
                <a:cs typeface="+mn-cs"/>
              </a:rPr>
              <a:t>passphrase of four or more words is just as strong as a 10 character password that uses numbers, letters and symbols</a:t>
            </a:r>
            <a:r>
              <a:rPr lang="en-NZ" sz="1200" kern="1200" baseline="0" dirty="0" smtClean="0">
                <a:solidFill>
                  <a:schemeClr val="tx1"/>
                </a:solidFill>
                <a:effectLst/>
                <a:latin typeface="+mn-lt"/>
                <a:ea typeface="+mn-ea"/>
                <a:cs typeface="+mn-cs"/>
              </a:rPr>
              <a:t> and easier to remember for example, </a:t>
            </a:r>
            <a:r>
              <a:rPr lang="en-NZ" sz="1200" i="1" kern="1200" baseline="0" dirty="0" err="1" smtClean="0">
                <a:solidFill>
                  <a:schemeClr val="tx1"/>
                </a:solidFill>
                <a:effectLst/>
                <a:latin typeface="+mn-lt"/>
                <a:ea typeface="+mn-ea"/>
                <a:cs typeface="+mn-cs"/>
              </a:rPr>
              <a:t>Robotsgivethebestadvice</a:t>
            </a:r>
            <a:r>
              <a:rPr lang="en-NZ" sz="1200" i="1"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 This would take millions of years to crack.</a:t>
            </a:r>
            <a:r>
              <a:rPr lang="en-NZ" sz="1200" kern="1200" baseline="0" dirty="0" smtClean="0">
                <a:solidFill>
                  <a:schemeClr val="tx1"/>
                </a:solidFill>
                <a:effectLst/>
                <a:latin typeface="+mn-lt"/>
                <a:ea typeface="+mn-ea"/>
                <a:cs typeface="+mn-cs"/>
              </a:rPr>
              <a:t> </a:t>
            </a:r>
          </a:p>
          <a:p>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Don’t use personal information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Your name, your pet’s name or your partner’s name are password no-no’s –attackers can find this info online, especially through social media. Attackers seek out this information</a:t>
            </a:r>
            <a:r>
              <a:rPr lang="en-NZ" sz="1200" kern="1200" baseline="0" dirty="0" smtClean="0">
                <a:solidFill>
                  <a:schemeClr val="tx1"/>
                </a:solidFill>
                <a:effectLst/>
                <a:latin typeface="+mn-lt"/>
                <a:ea typeface="+mn-ea"/>
                <a:cs typeface="+mn-cs"/>
              </a:rPr>
              <a:t> and can use it when trying to guess your password.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endParaRPr lang="en-NZ" dirty="0" smtClean="0"/>
          </a:p>
          <a:p>
            <a:endParaRPr lang="en-NZ" dirty="0" smtClean="0"/>
          </a:p>
          <a:p>
            <a:r>
              <a:rPr lang="en-NZ" sz="1200" b="1" i="0" kern="1200" dirty="0" smtClean="0">
                <a:solidFill>
                  <a:schemeClr val="tx1"/>
                </a:solidFill>
                <a:effectLst/>
                <a:latin typeface="+mn-lt"/>
                <a:ea typeface="+mn-ea"/>
                <a:cs typeface="+mn-cs"/>
              </a:rPr>
              <a:t>Keep them safe</a:t>
            </a:r>
          </a:p>
          <a:p>
            <a:r>
              <a:rPr lang="en-NZ" sz="1200" b="0" i="0" kern="1200" dirty="0" smtClean="0">
                <a:solidFill>
                  <a:schemeClr val="tx1"/>
                </a:solidFill>
                <a:effectLst/>
                <a:latin typeface="+mn-lt"/>
                <a:ea typeface="+mn-ea"/>
                <a:cs typeface="+mn-cs"/>
              </a:rPr>
              <a:t>If you’re worried about remembering your passwords, try using a password manager. This will store and manage your passwords for you. The password manager will be the only account you need to remember login details for. And don’t share your passwords with anyone — this includes your partner, your parents and your children.</a:t>
            </a:r>
          </a:p>
          <a:p>
            <a:endParaRPr lang="en-NZ" dirty="0"/>
          </a:p>
        </p:txBody>
      </p:sp>
      <p:sp>
        <p:nvSpPr>
          <p:cNvPr id="4" name="Slide Number Placeholder 3"/>
          <p:cNvSpPr>
            <a:spLocks noGrp="1"/>
          </p:cNvSpPr>
          <p:nvPr>
            <p:ph type="sldNum" sz="quarter" idx="10"/>
          </p:nvPr>
        </p:nvSpPr>
        <p:spPr/>
        <p:txBody>
          <a:bodyPr/>
          <a:lstStyle/>
          <a:p>
            <a:fld id="{5AED64AB-24DD-416C-9920-59117B612B5D}" type="slidenum">
              <a:rPr lang="en-NZ" smtClean="0"/>
              <a:t>7</a:t>
            </a:fld>
            <a:endParaRPr lang="en-NZ"/>
          </a:p>
        </p:txBody>
      </p:sp>
    </p:spTree>
    <p:extLst>
      <p:ext uri="{BB962C8B-B14F-4D97-AF65-F5344CB8AC3E}">
        <p14:creationId xmlns:p14="http://schemas.microsoft.com/office/powerpoint/2010/main" val="208657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Enable two-factor authentication (2FA)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That’s two ways of identifying who you are – it’s usually by entering a code from another device on top of your password. 2FA adds an extra line of defence when you log in online.</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Even if </a:t>
            </a:r>
            <a:r>
              <a:rPr lang="en-NZ" sz="1200" kern="1200" dirty="0" smtClean="0">
                <a:solidFill>
                  <a:schemeClr val="tx1"/>
                </a:solidFill>
                <a:effectLst/>
                <a:latin typeface="+mn-lt"/>
                <a:ea typeface="+mn-ea"/>
                <a:cs typeface="+mn-cs"/>
              </a:rPr>
              <a:t>an</a:t>
            </a:r>
            <a:r>
              <a:rPr lang="en-NZ" sz="1200" kern="1200" baseline="0" dirty="0" smtClean="0">
                <a:solidFill>
                  <a:schemeClr val="tx1"/>
                </a:solidFill>
                <a:effectLst/>
                <a:latin typeface="+mn-lt"/>
                <a:ea typeface="+mn-ea"/>
                <a:cs typeface="+mn-cs"/>
              </a:rPr>
              <a:t> attacker </a:t>
            </a:r>
            <a:r>
              <a:rPr lang="en-NZ" sz="1200" kern="1200" dirty="0" smtClean="0">
                <a:solidFill>
                  <a:schemeClr val="tx1"/>
                </a:solidFill>
                <a:effectLst/>
                <a:latin typeface="+mn-lt"/>
                <a:ea typeface="+mn-ea"/>
                <a:cs typeface="+mn-cs"/>
              </a:rPr>
              <a:t>knows </a:t>
            </a:r>
            <a:r>
              <a:rPr lang="en-NZ" sz="1200" kern="1200" dirty="0">
                <a:solidFill>
                  <a:schemeClr val="tx1"/>
                </a:solidFill>
                <a:effectLst/>
                <a:latin typeface="+mn-lt"/>
                <a:ea typeface="+mn-ea"/>
                <a:cs typeface="+mn-cs"/>
              </a:rPr>
              <a:t>your password, </a:t>
            </a:r>
            <a:r>
              <a:rPr lang="en-NZ" sz="1200" kern="1200" dirty="0" smtClean="0">
                <a:solidFill>
                  <a:schemeClr val="tx1"/>
                </a:solidFill>
                <a:effectLst/>
                <a:latin typeface="+mn-lt"/>
                <a:ea typeface="+mn-ea"/>
                <a:cs typeface="+mn-cs"/>
              </a:rPr>
              <a:t>2FA is</a:t>
            </a:r>
            <a:r>
              <a:rPr lang="en-NZ" sz="1200" kern="1200" baseline="0" dirty="0" smtClean="0">
                <a:solidFill>
                  <a:schemeClr val="tx1"/>
                </a:solidFill>
                <a:effectLst/>
                <a:latin typeface="+mn-lt"/>
                <a:ea typeface="+mn-ea"/>
                <a:cs typeface="+mn-cs"/>
              </a:rPr>
              <a:t> the next layer of security that they’ll need to know to get access to your account</a:t>
            </a:r>
            <a:r>
              <a:rPr lang="en-NZ" sz="1200" kern="1200" dirty="0" smtClean="0">
                <a:solidFill>
                  <a:schemeClr val="tx1"/>
                </a:solidFill>
                <a:effectLst/>
                <a:latin typeface="+mn-lt"/>
                <a:ea typeface="+mn-ea"/>
                <a:cs typeface="+mn-cs"/>
              </a:rPr>
              <a:t>. </a:t>
            </a:r>
            <a:r>
              <a:rPr lang="en-NZ" sz="1200" kern="1200" dirty="0">
                <a:solidFill>
                  <a:schemeClr val="tx1"/>
                </a:solidFill>
                <a:effectLst/>
                <a:latin typeface="+mn-lt"/>
                <a:ea typeface="+mn-ea"/>
                <a:cs typeface="+mn-cs"/>
              </a:rPr>
              <a:t>You can use 2FA for most email, social media, banking and shopping accounts, as well as to access your devices. </a:t>
            </a:r>
          </a:p>
          <a:p>
            <a:r>
              <a:rPr lang="en-NZ" sz="1200" kern="1200" dirty="0">
                <a:solidFill>
                  <a:schemeClr val="tx1"/>
                </a:solidFill>
                <a:effectLst/>
                <a:latin typeface="+mn-lt"/>
                <a:ea typeface="+mn-ea"/>
                <a:cs typeface="+mn-cs"/>
              </a:rPr>
              <a:t>Every site, app or device does 2FA slightly differently. Look under your account or privacy settings or check the help section. It can also be called ‘two-step authentication’ or ‘multi-factor authentication (MFA)’.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Turn on 2FA for all of your important accounts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Once it’s set up it’s as easy as entering an extra code when you log into a new device.</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Keep your phone, device or hardware tokens in a safe place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Treat your device like a password or your keys and keep them safe. Keep using good password practices, such as using unique phrases.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Watch for rogue codes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If you receive a code for an account you weren’t trying to log in to, change your password - someone might be trying to access your account.</a:t>
            </a:r>
          </a:p>
          <a:p>
            <a:endParaRPr lang="en-NZ" dirty="0"/>
          </a:p>
        </p:txBody>
      </p:sp>
      <p:sp>
        <p:nvSpPr>
          <p:cNvPr id="4" name="Slide Number Placeholder 3"/>
          <p:cNvSpPr>
            <a:spLocks noGrp="1"/>
          </p:cNvSpPr>
          <p:nvPr>
            <p:ph type="sldNum" sz="quarter" idx="10"/>
          </p:nvPr>
        </p:nvSpPr>
        <p:spPr/>
        <p:txBody>
          <a:bodyPr/>
          <a:lstStyle/>
          <a:p>
            <a:fld id="{821AE9EF-8E11-4FAC-A1B3-153AC3C5A792}" type="slidenum">
              <a:rPr lang="en-NZ" smtClean="0"/>
              <a:t>8</a:t>
            </a:fld>
            <a:endParaRPr lang="en-NZ"/>
          </a:p>
        </p:txBody>
      </p:sp>
    </p:spTree>
    <p:extLst>
      <p:ext uri="{BB962C8B-B14F-4D97-AF65-F5344CB8AC3E}">
        <p14:creationId xmlns:p14="http://schemas.microsoft.com/office/powerpoint/2010/main" val="17463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smtClean="0">
                <a:solidFill>
                  <a:schemeClr val="tx1"/>
                </a:solidFill>
                <a:effectLst/>
                <a:latin typeface="+mn-lt"/>
                <a:ea typeface="+mn-ea"/>
                <a:cs typeface="+mn-cs"/>
              </a:rPr>
              <a:t>How 2FA works</a:t>
            </a:r>
          </a:p>
          <a:p>
            <a:r>
              <a:rPr lang="en-NZ" sz="1200" b="0" i="0" kern="1200" dirty="0" smtClean="0">
                <a:solidFill>
                  <a:schemeClr val="tx1"/>
                </a:solidFill>
                <a:effectLst/>
                <a:latin typeface="+mn-lt"/>
                <a:ea typeface="+mn-ea"/>
                <a:cs typeface="+mn-cs"/>
              </a:rPr>
              <a:t>When you log into an online account with a username and password, you’re using what’s called single factor authentication. You only need one thing — your password — to verify that you are who you say you are.</a:t>
            </a:r>
          </a:p>
          <a:p>
            <a:r>
              <a:rPr lang="en-NZ" sz="1200" b="0" i="0" kern="1200" dirty="0" smtClean="0">
                <a:solidFill>
                  <a:schemeClr val="tx1"/>
                </a:solidFill>
                <a:effectLst/>
                <a:latin typeface="+mn-lt"/>
                <a:ea typeface="+mn-ea"/>
                <a:cs typeface="+mn-cs"/>
              </a:rPr>
              <a:t>With 2FA, you need to provide two things — your password and something else — before you can access an account.</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This is often used when trying to reset an account password.</a:t>
            </a:r>
          </a:p>
          <a:p>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ED64AB-24DD-416C-9920-59117B612B5D}" type="slidenum">
              <a:rPr lang="en-NZ" smtClean="0"/>
              <a:t>9</a:t>
            </a:fld>
            <a:endParaRPr lang="en-NZ"/>
          </a:p>
        </p:txBody>
      </p:sp>
    </p:spTree>
    <p:extLst>
      <p:ext uri="{BB962C8B-B14F-4D97-AF65-F5344CB8AC3E}">
        <p14:creationId xmlns:p14="http://schemas.microsoft.com/office/powerpoint/2010/main" val="410254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B7353C-B731-1D4B-9735-F6C0B5BF2341}"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131542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7353C-B731-1D4B-9735-F6C0B5BF2341}"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33070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7353C-B731-1D4B-9735-F6C0B5BF2341}"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467945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22EE1-5957-ED4B-A387-3494301370F8}"/>
              </a:ext>
            </a:extLst>
          </p:cNvPr>
          <p:cNvSpPr/>
          <p:nvPr userDrawn="1"/>
        </p:nvSpPr>
        <p:spPr>
          <a:xfrm>
            <a:off x="-1" y="0"/>
            <a:ext cx="12192000" cy="6858000"/>
          </a:xfrm>
          <a:prstGeom prst="rect">
            <a:avLst/>
          </a:prstGeom>
          <a:solidFill>
            <a:srgbClr val="FDDF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chemeClr val="tx1"/>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1640449"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E100"/>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 points)</a:t>
            </a:r>
          </a:p>
        </p:txBody>
      </p:sp>
      <p:sp>
        <p:nvSpPr>
          <p:cNvPr id="10" name="Content Placeholder 2">
            <a:extLst>
              <a:ext uri="{FF2B5EF4-FFF2-40B4-BE49-F238E27FC236}">
                <a16:creationId xmlns:a16="http://schemas.microsoft.com/office/drawing/2014/main" id="{3B9BBB7C-F471-5A41-87CE-032BCC8129E9}"/>
              </a:ext>
            </a:extLst>
          </p:cNvPr>
          <p:cNvSpPr>
            <a:spLocks noGrp="1"/>
          </p:cNvSpPr>
          <p:nvPr>
            <p:ph idx="13" hasCustomPrompt="1"/>
          </p:nvPr>
        </p:nvSpPr>
        <p:spPr>
          <a:xfrm>
            <a:off x="4996738"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
        <p:nvSpPr>
          <p:cNvPr id="11" name="Content Placeholder 2">
            <a:extLst>
              <a:ext uri="{FF2B5EF4-FFF2-40B4-BE49-F238E27FC236}">
                <a16:creationId xmlns:a16="http://schemas.microsoft.com/office/drawing/2014/main" id="{3A977693-6117-EA4F-A994-88436B00D48E}"/>
              </a:ext>
            </a:extLst>
          </p:cNvPr>
          <p:cNvSpPr>
            <a:spLocks noGrp="1"/>
          </p:cNvSpPr>
          <p:nvPr>
            <p:ph idx="14" hasCustomPrompt="1"/>
          </p:nvPr>
        </p:nvSpPr>
        <p:spPr>
          <a:xfrm>
            <a:off x="8353027" y="3738340"/>
            <a:ext cx="2198522" cy="91083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Ditch the bullets</a:t>
            </a:r>
            <a:br>
              <a:rPr lang="en-US" dirty="0"/>
            </a:br>
            <a:r>
              <a:rPr lang="en-US" dirty="0"/>
              <a:t>Da </a:t>
            </a:r>
            <a:r>
              <a:rPr lang="en-US" dirty="0" err="1"/>
              <a:t>nitatissin</a:t>
            </a:r>
            <a:r>
              <a:rPr lang="en-US" dirty="0"/>
              <a:t> net qui </a:t>
            </a:r>
            <a:r>
              <a:rPr lang="en-US" dirty="0" err="1"/>
              <a:t>occum</a:t>
            </a:r>
            <a:r>
              <a:rPr lang="en-US" dirty="0"/>
              <a:t> </a:t>
            </a:r>
            <a:r>
              <a:rPr lang="en-US" dirty="0" err="1"/>
              <a:t>excest</a:t>
            </a:r>
            <a:r>
              <a:rPr lang="en-US" dirty="0"/>
              <a:t>.</a:t>
            </a:r>
          </a:p>
        </p:txBody>
      </p:sp>
    </p:spTree>
    <p:extLst>
      <p:ext uri="{BB962C8B-B14F-4D97-AF65-F5344CB8AC3E}">
        <p14:creationId xmlns:p14="http://schemas.microsoft.com/office/powerpoint/2010/main" val="137766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93AD-D886-954A-8A8C-E504C4B27678}"/>
              </a:ext>
            </a:extLst>
          </p:cNvPr>
          <p:cNvSpPr>
            <a:spLocks noGrp="1"/>
          </p:cNvSpPr>
          <p:nvPr>
            <p:ph type="title" hasCustomPrompt="1"/>
          </p:nvPr>
        </p:nvSpPr>
        <p:spPr>
          <a:xfrm>
            <a:off x="324091" y="1330414"/>
            <a:ext cx="11545450" cy="1325563"/>
          </a:xfrm>
        </p:spPr>
        <p:txBody>
          <a:bodyPr>
            <a:normAutofit/>
          </a:bodyPr>
          <a:lstStyle>
            <a:lvl1pPr algn="ctr">
              <a:defRPr sz="5400" b="1">
                <a:solidFill>
                  <a:schemeClr val="tx1"/>
                </a:solidFill>
                <a:latin typeface="Corbel" panose="020B0503020204020204" pitchFamily="34" charset="0"/>
              </a:defRPr>
            </a:lvl1pPr>
          </a:lstStyle>
          <a:p>
            <a:r>
              <a:rPr lang="en-US" dirty="0"/>
              <a:t>Use bold headlines</a:t>
            </a:r>
          </a:p>
        </p:txBody>
      </p:sp>
      <p:sp>
        <p:nvSpPr>
          <p:cNvPr id="3" name="Content Placeholder 2">
            <a:extLst>
              <a:ext uri="{FF2B5EF4-FFF2-40B4-BE49-F238E27FC236}">
                <a16:creationId xmlns:a16="http://schemas.microsoft.com/office/drawing/2014/main" id="{142B3725-992C-D142-8D2E-F41156A685AB}"/>
              </a:ext>
            </a:extLst>
          </p:cNvPr>
          <p:cNvSpPr>
            <a:spLocks noGrp="1"/>
          </p:cNvSpPr>
          <p:nvPr>
            <p:ph idx="1" hasCustomPrompt="1"/>
          </p:nvPr>
        </p:nvSpPr>
        <p:spPr>
          <a:xfrm>
            <a:off x="3218429" y="3147674"/>
            <a:ext cx="5520457" cy="270007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Don’t use more than 6 lines of text per page</a:t>
            </a:r>
          </a:p>
          <a:p>
            <a:pPr lvl="0"/>
            <a:r>
              <a:rPr lang="en-US" dirty="0" err="1"/>
              <a:t>Otate</a:t>
            </a:r>
            <a:r>
              <a:rPr lang="en-US" dirty="0"/>
              <a:t> </a:t>
            </a:r>
            <a:r>
              <a:rPr lang="en-US" dirty="0" err="1"/>
              <a:t>num</a:t>
            </a:r>
            <a:r>
              <a:rPr lang="en-US" dirty="0"/>
              <a:t> qui dis </a:t>
            </a:r>
            <a:r>
              <a:rPr lang="en-US" dirty="0" err="1"/>
              <a:t>inus</a:t>
            </a:r>
            <a:r>
              <a:rPr lang="en-US" dirty="0"/>
              <a:t>. </a:t>
            </a:r>
            <a:r>
              <a:rPr lang="en-US" dirty="0" err="1"/>
              <a:t>Sed</a:t>
            </a:r>
            <a:r>
              <a:rPr lang="en-US" dirty="0"/>
              <a:t> ex </a:t>
            </a:r>
            <a:r>
              <a:rPr lang="en-US" dirty="0" err="1"/>
              <a:t>estia</a:t>
            </a:r>
            <a:r>
              <a:rPr lang="en-US" dirty="0"/>
              <a:t> </a:t>
            </a:r>
            <a:r>
              <a:rPr lang="en-US" dirty="0" err="1"/>
              <a:t>cuscidus</a:t>
            </a:r>
            <a:r>
              <a:rPr lang="en-US" dirty="0"/>
              <a:t>, </a:t>
            </a:r>
            <a:r>
              <a:rPr lang="en-US" dirty="0" err="1"/>
              <a:t>sant</a:t>
            </a:r>
            <a:r>
              <a:rPr lang="en-US" dirty="0"/>
              <a:t> </a:t>
            </a:r>
            <a:r>
              <a:rPr lang="en-US" dirty="0" err="1"/>
              <a:t>aut</a:t>
            </a:r>
            <a:r>
              <a:rPr lang="en-US" dirty="0"/>
              <a:t> vent </a:t>
            </a:r>
            <a:r>
              <a:rPr lang="en-US" dirty="0" err="1"/>
              <a:t>voluptatiam</a:t>
            </a:r>
            <a:r>
              <a:rPr lang="en-US" dirty="0"/>
              <a:t> </a:t>
            </a:r>
            <a:r>
              <a:rPr lang="en-US" dirty="0" err="1"/>
              <a:t>rerchiliquo</a:t>
            </a:r>
            <a:r>
              <a:rPr lang="en-US" dirty="0"/>
              <a:t> </a:t>
            </a:r>
            <a:r>
              <a:rPr lang="en-US" dirty="0" err="1"/>
              <a:t>idelitae</a:t>
            </a:r>
            <a:r>
              <a:rPr lang="en-US" dirty="0"/>
              <a:t> </a:t>
            </a:r>
            <a:r>
              <a:rPr lang="en-US" dirty="0" err="1"/>
              <a:t>nobitaq</a:t>
            </a:r>
            <a:r>
              <a:rPr lang="en-US" dirty="0"/>
              <a:t> </a:t>
            </a:r>
            <a:r>
              <a:rPr lang="en-US" dirty="0" err="1"/>
              <a:t>uisciati</a:t>
            </a:r>
            <a:r>
              <a:rPr lang="en-US" dirty="0"/>
              <a:t> </a:t>
            </a:r>
            <a:r>
              <a:rPr lang="en-US" dirty="0" err="1"/>
              <a:t>optum</a:t>
            </a:r>
            <a:r>
              <a:rPr lang="en-US" dirty="0"/>
              <a:t> qui </a:t>
            </a:r>
            <a:r>
              <a:rPr lang="en-US" dirty="0" err="1"/>
              <a:t>isinisi</a:t>
            </a:r>
            <a:r>
              <a:rPr lang="en-US" dirty="0"/>
              <a:t> de </a:t>
            </a:r>
            <a:r>
              <a:rPr lang="en-US" dirty="0" err="1"/>
              <a:t>voluptam</a:t>
            </a:r>
            <a:r>
              <a:rPr lang="en-US" dirty="0"/>
              <a:t> que con et </a:t>
            </a:r>
            <a:r>
              <a:rPr lang="en-US" dirty="0" err="1"/>
              <a:t>quidel</a:t>
            </a:r>
            <a:r>
              <a:rPr lang="en-US" dirty="0"/>
              <a:t> ma qui </a:t>
            </a:r>
            <a:r>
              <a:rPr lang="en-US" dirty="0" err="1"/>
              <a:t>abor</a:t>
            </a:r>
            <a:r>
              <a:rPr lang="en-US" dirty="0"/>
              <a:t> molo </a:t>
            </a:r>
            <a:r>
              <a:rPr lang="en-US" dirty="0" err="1"/>
              <a:t>optat</a:t>
            </a:r>
            <a:r>
              <a:rPr lang="en-US" dirty="0"/>
              <a:t> </a:t>
            </a:r>
            <a:r>
              <a:rPr lang="en-US" dirty="0" err="1"/>
              <a:t>eariaest</a:t>
            </a:r>
            <a:r>
              <a:rPr lang="en-US" dirty="0"/>
              <a:t>, </a:t>
            </a:r>
            <a:r>
              <a:rPr lang="en-US" dirty="0" err="1"/>
              <a:t>occust</a:t>
            </a:r>
            <a:r>
              <a:rPr lang="en-US" dirty="0"/>
              <a:t> </a:t>
            </a:r>
            <a:r>
              <a:rPr lang="en-US" dirty="0" err="1"/>
              <a:t>eos</a:t>
            </a:r>
            <a:r>
              <a:rPr lang="en-US" dirty="0"/>
              <a:t> </a:t>
            </a:r>
            <a:r>
              <a:rPr lang="en-US" dirty="0" err="1"/>
              <a:t>sitam</a:t>
            </a:r>
            <a:r>
              <a:rPr lang="en-US" dirty="0"/>
              <a:t> </a:t>
            </a:r>
            <a:r>
              <a:rPr lang="en-US" dirty="0" err="1"/>
              <a:t>faccat</a:t>
            </a:r>
            <a:r>
              <a:rPr lang="en-US" dirty="0"/>
              <a:t> </a:t>
            </a:r>
            <a:r>
              <a:rPr lang="en-US" dirty="0" err="1"/>
              <a:t>ut</a:t>
            </a:r>
            <a:r>
              <a:rPr lang="en-US" dirty="0"/>
              <a:t> </a:t>
            </a:r>
            <a:r>
              <a:rPr lang="en-US" dirty="0" err="1"/>
              <a:t>vendem</a:t>
            </a:r>
            <a:r>
              <a:rPr lang="en-US" dirty="0"/>
              <a:t>.</a:t>
            </a:r>
          </a:p>
        </p:txBody>
      </p:sp>
      <p:sp>
        <p:nvSpPr>
          <p:cNvPr id="14" name="Content Placeholder 2">
            <a:extLst>
              <a:ext uri="{FF2B5EF4-FFF2-40B4-BE49-F238E27FC236}">
                <a16:creationId xmlns:a16="http://schemas.microsoft.com/office/drawing/2014/main" id="{44FFDCBF-8A7F-E84C-9B1A-1728ACCACE79}"/>
              </a:ext>
            </a:extLst>
          </p:cNvPr>
          <p:cNvSpPr>
            <a:spLocks noGrp="1"/>
          </p:cNvSpPr>
          <p:nvPr>
            <p:ph idx="12" hasCustomPrompt="1"/>
          </p:nvPr>
        </p:nvSpPr>
        <p:spPr>
          <a:xfrm>
            <a:off x="6125903" y="643157"/>
            <a:ext cx="5520457" cy="537462"/>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DEDE"/>
                </a:solidFill>
                <a:latin typeface="Corbel" panose="020B0503020204020204" pitchFamily="34" charset="0"/>
              </a:defRPr>
            </a:lvl1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lang="en-NZ" smtClean="0">
                <a:effectLst/>
              </a:defRPr>
            </a:lvl3pPr>
          </a:lstStyle>
          <a:p>
            <a:pPr lvl="0"/>
            <a:r>
              <a:rPr lang="en-US" dirty="0"/>
              <a:t>(Keep it simple)</a:t>
            </a:r>
          </a:p>
        </p:txBody>
      </p:sp>
    </p:spTree>
    <p:extLst>
      <p:ext uri="{BB962C8B-B14F-4D97-AF65-F5344CB8AC3E}">
        <p14:creationId xmlns:p14="http://schemas.microsoft.com/office/powerpoint/2010/main" val="4231109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7353C-B731-1D4B-9735-F6C0B5BF2341}"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8346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7353C-B731-1D4B-9735-F6C0B5BF2341}"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41718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B7353C-B731-1D4B-9735-F6C0B5BF2341}"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1378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B7353C-B731-1D4B-9735-F6C0B5BF2341}"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186772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7353C-B731-1D4B-9735-F6C0B5BF2341}"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112543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7353C-B731-1D4B-9735-F6C0B5BF2341}"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22388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7353C-B731-1D4B-9735-F6C0B5BF2341}"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38940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7353C-B731-1D4B-9735-F6C0B5BF2341}"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4994-7E48-5B49-B6C0-2ABF03C07F19}" type="slidenum">
              <a:rPr lang="en-US" smtClean="0"/>
              <a:t>‹#›</a:t>
            </a:fld>
            <a:endParaRPr lang="en-US"/>
          </a:p>
        </p:txBody>
      </p:sp>
    </p:spTree>
    <p:extLst>
      <p:ext uri="{BB962C8B-B14F-4D97-AF65-F5344CB8AC3E}">
        <p14:creationId xmlns:p14="http://schemas.microsoft.com/office/powerpoint/2010/main" val="139057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7353C-B731-1D4B-9735-F6C0B5BF2341}"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D4994-7E48-5B49-B6C0-2ABF03C07F19}" type="slidenum">
              <a:rPr lang="en-US" smtClean="0"/>
              <a:t>‹#›</a:t>
            </a:fld>
            <a:endParaRPr lang="en-US"/>
          </a:p>
        </p:txBody>
      </p:sp>
    </p:spTree>
    <p:extLst>
      <p:ext uri="{BB962C8B-B14F-4D97-AF65-F5344CB8AC3E}">
        <p14:creationId xmlns:p14="http://schemas.microsoft.com/office/powerpoint/2010/main" val="702191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100"/>
        </a:solidFill>
        <a:effectLst/>
      </p:bgPr>
    </p:bg>
    <p:spTree>
      <p:nvGrpSpPr>
        <p:cNvPr id="1" name=""/>
        <p:cNvGrpSpPr/>
        <p:nvPr/>
      </p:nvGrpSpPr>
      <p:grpSpPr>
        <a:xfrm>
          <a:off x="0" y="0"/>
          <a:ext cx="0" cy="0"/>
          <a:chOff x="0" y="0"/>
          <a:chExt cx="0" cy="0"/>
        </a:xfrm>
      </p:grpSpPr>
      <p:pic>
        <p:nvPicPr>
          <p:cNvPr id="15" name="Picture 14" descr="A picture containing text, electronics&#10;&#10;Description automatically generated">
            <a:extLst>
              <a:ext uri="{FF2B5EF4-FFF2-40B4-BE49-F238E27FC236}">
                <a16:creationId xmlns:a16="http://schemas.microsoft.com/office/drawing/2014/main" id="{F9E02B6D-23CF-2541-B0BA-BA760C9E64E3}"/>
              </a:ext>
            </a:extLst>
          </p:cNvPr>
          <p:cNvPicPr>
            <a:picLocks noChangeAspect="1"/>
          </p:cNvPicPr>
          <p:nvPr/>
        </p:nvPicPr>
        <p:blipFill rotWithShape="1">
          <a:blip r:embed="rId3"/>
          <a:srcRect l="6272" r="6880"/>
          <a:stretch/>
        </p:blipFill>
        <p:spPr>
          <a:xfrm>
            <a:off x="0" y="2007900"/>
            <a:ext cx="12192000" cy="2712052"/>
          </a:xfrm>
          <a:prstGeom prst="rect">
            <a:avLst/>
          </a:prstGeom>
        </p:spPr>
      </p:pic>
      <p:sp>
        <p:nvSpPr>
          <p:cNvPr id="16" name="Rectangle 15">
            <a:extLst>
              <a:ext uri="{FF2B5EF4-FFF2-40B4-BE49-F238E27FC236}">
                <a16:creationId xmlns:a16="http://schemas.microsoft.com/office/drawing/2014/main" id="{A682675B-A430-CE42-971E-AEAB765B9B8F}"/>
              </a:ext>
            </a:extLst>
          </p:cNvPr>
          <p:cNvSpPr/>
          <p:nvPr/>
        </p:nvSpPr>
        <p:spPr>
          <a:xfrm>
            <a:off x="4524499" y="499730"/>
            <a:ext cx="3146961" cy="5975498"/>
          </a:xfrm>
          <a:prstGeom prst="rect">
            <a:avLst/>
          </a:prstGeom>
          <a:solidFill>
            <a:srgbClr val="FFE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sign&#10;&#10;Description automatically generated with low confidence">
            <a:extLst>
              <a:ext uri="{FF2B5EF4-FFF2-40B4-BE49-F238E27FC236}">
                <a16:creationId xmlns:a16="http://schemas.microsoft.com/office/drawing/2014/main" id="{CC2EF0EC-D0AA-7D4A-9D4F-E1B1E37DA55C}"/>
              </a:ext>
            </a:extLst>
          </p:cNvPr>
          <p:cNvPicPr>
            <a:picLocks noChangeAspect="1"/>
          </p:cNvPicPr>
          <p:nvPr/>
        </p:nvPicPr>
        <p:blipFill>
          <a:blip r:embed="rId4"/>
          <a:stretch>
            <a:fillRect/>
          </a:stretch>
        </p:blipFill>
        <p:spPr>
          <a:xfrm>
            <a:off x="4569558" y="1269112"/>
            <a:ext cx="3052884" cy="4319776"/>
          </a:xfrm>
          <a:prstGeom prst="rect">
            <a:avLst/>
          </a:prstGeom>
        </p:spPr>
      </p:pic>
      <p:sp>
        <p:nvSpPr>
          <p:cNvPr id="19" name="TextBox 18">
            <a:extLst>
              <a:ext uri="{FF2B5EF4-FFF2-40B4-BE49-F238E27FC236}">
                <a16:creationId xmlns:a16="http://schemas.microsoft.com/office/drawing/2014/main" id="{ECB3EBAE-BB6B-1943-BDD1-6FE5B0885C7E}"/>
              </a:ext>
            </a:extLst>
          </p:cNvPr>
          <p:cNvSpPr txBox="1"/>
          <p:nvPr/>
        </p:nvSpPr>
        <p:spPr>
          <a:xfrm>
            <a:off x="9461019" y="6392957"/>
            <a:ext cx="2565497" cy="307777"/>
          </a:xfrm>
          <a:prstGeom prst="rect">
            <a:avLst/>
          </a:prstGeom>
          <a:noFill/>
        </p:spPr>
        <p:txBody>
          <a:bodyPr wrap="square" rtlCol="0">
            <a:spAutoFit/>
          </a:bodyPr>
          <a:lstStyle/>
          <a:p>
            <a:pPr algn="r"/>
            <a:r>
              <a:rPr lang="en-US" sz="1400" b="1" dirty="0">
                <a:solidFill>
                  <a:srgbClr val="2D2D2D"/>
                </a:solidFill>
                <a:latin typeface="Corbel" charset="0"/>
                <a:ea typeface="Corbel" charset="0"/>
                <a:cs typeface="Corbel" charset="0"/>
              </a:rPr>
              <a:t>Cyber Smart Pacific </a:t>
            </a:r>
            <a:r>
              <a:rPr lang="en-US" sz="1400" dirty="0">
                <a:solidFill>
                  <a:srgbClr val="2D2D2D"/>
                </a:solidFill>
                <a:latin typeface="Corbel" charset="0"/>
                <a:ea typeface="Corbel" charset="0"/>
                <a:cs typeface="Corbel" charset="0"/>
              </a:rPr>
              <a:t>2021</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6331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DEDE"/>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5C093B-6D5D-FF4C-A843-4180F9571A3F}"/>
              </a:ext>
            </a:extLst>
          </p:cNvPr>
          <p:cNvSpPr/>
          <p:nvPr/>
        </p:nvSpPr>
        <p:spPr>
          <a:xfrm>
            <a:off x="5473262" y="2124045"/>
            <a:ext cx="5683542" cy="3006450"/>
          </a:xfrm>
          <a:prstGeom prst="rect">
            <a:avLst/>
          </a:prstGeom>
          <a:solidFill>
            <a:srgbClr val="00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78121" y="1016803"/>
            <a:ext cx="5516917" cy="584775"/>
          </a:xfrm>
          <a:prstGeom prst="rect">
            <a:avLst/>
          </a:prstGeom>
          <a:noFill/>
        </p:spPr>
        <p:txBody>
          <a:bodyPr wrap="square" rtlCol="0">
            <a:spAutoFit/>
          </a:bodyPr>
          <a:lstStyle/>
          <a:p>
            <a:r>
              <a:rPr lang="en-US" sz="3200" b="1" dirty="0">
                <a:solidFill>
                  <a:srgbClr val="2D2D2D"/>
                </a:solidFill>
                <a:latin typeface="Corbel" charset="0"/>
                <a:ea typeface="Corbel" charset="0"/>
                <a:cs typeface="Corbel" charset="0"/>
              </a:rPr>
              <a:t>UPHOLD PRIVACY</a:t>
            </a:r>
          </a:p>
        </p:txBody>
      </p:sp>
      <p:sp>
        <p:nvSpPr>
          <p:cNvPr id="9" name="Oval 8">
            <a:extLst>
              <a:ext uri="{FF2B5EF4-FFF2-40B4-BE49-F238E27FC236}">
                <a16:creationId xmlns:a16="http://schemas.microsoft.com/office/drawing/2014/main" id="{DD4B37AA-F31D-3749-B601-DD53F3F0568B}"/>
              </a:ext>
            </a:extLst>
          </p:cNvPr>
          <p:cNvSpPr/>
          <p:nvPr/>
        </p:nvSpPr>
        <p:spPr>
          <a:xfrm>
            <a:off x="701975" y="5822170"/>
            <a:ext cx="4251703" cy="738885"/>
          </a:xfrm>
          <a:prstGeom prst="ellipse">
            <a:avLst/>
          </a:prstGeom>
          <a:solidFill>
            <a:srgbClr val="00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rcRect/>
          <a:stretch/>
        </p:blipFill>
        <p:spPr>
          <a:xfrm>
            <a:off x="196088" y="0"/>
            <a:ext cx="5193862" cy="6825564"/>
          </a:xfrm>
          <a:prstGeom prst="rect">
            <a:avLst/>
          </a:prstGeom>
        </p:spPr>
      </p:pic>
      <p:sp>
        <p:nvSpPr>
          <p:cNvPr id="10" name="TextBox 9">
            <a:extLst>
              <a:ext uri="{FF2B5EF4-FFF2-40B4-BE49-F238E27FC236}">
                <a16:creationId xmlns:a16="http://schemas.microsoft.com/office/drawing/2014/main" id="{B32892A0-4491-2144-925D-4EEE7EEC07CC}"/>
              </a:ext>
            </a:extLst>
          </p:cNvPr>
          <p:cNvSpPr txBox="1"/>
          <p:nvPr/>
        </p:nvSpPr>
        <p:spPr>
          <a:xfrm>
            <a:off x="5578121" y="1798801"/>
            <a:ext cx="6130403" cy="4392811"/>
          </a:xfrm>
          <a:prstGeom prst="rect">
            <a:avLst/>
          </a:prstGeom>
          <a:noFill/>
        </p:spPr>
        <p:txBody>
          <a:bodyPr wrap="square" rtlCol="0">
            <a:spAutoFit/>
          </a:bodyPr>
          <a:lstStyle/>
          <a:p>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The blue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robot is all about upholding your privacy settings and is represented by a blue slider button on </a:t>
            </a: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its head</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a:t>
            </a:r>
          </a:p>
          <a:p>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 </a:t>
            </a:r>
          </a:p>
          <a:p>
            <a:r>
              <a:rPr lang="en-NZ" sz="2800" i="1" dirty="0">
                <a:solidFill>
                  <a:srgbClr val="2D2D2D"/>
                </a:solidFill>
                <a:latin typeface="Corbel" panose="020B0503020204020204" pitchFamily="34" charset="0"/>
                <a:ea typeface="Calibri" panose="020F0502020204030204" pitchFamily="34" charset="0"/>
                <a:cs typeface="Times New Roman" panose="02020603050405020304" pitchFamily="18" charset="0"/>
              </a:rPr>
              <a:t>Why uphold privacy?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To control what personal info you share.</a:t>
            </a:r>
          </a:p>
          <a:p>
            <a:endPar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endParaRPr>
          </a:p>
          <a:p>
            <a:pPr>
              <a:spcAft>
                <a:spcPts val="600"/>
              </a:spcAft>
            </a:pPr>
            <a:r>
              <a:rPr lang="en-NZ" sz="2800" i="1" dirty="0">
                <a:solidFill>
                  <a:srgbClr val="2D2D2D"/>
                </a:solidFill>
                <a:latin typeface="Corbel" panose="020B0503020204020204" pitchFamily="34" charset="0"/>
                <a:ea typeface="Calibri" panose="020F0502020204030204" pitchFamily="34" charset="0"/>
                <a:cs typeface="Times New Roman" panose="02020603050405020304" pitchFamily="18" charset="0"/>
              </a:rPr>
              <a:t>How to uphold?</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 Check in settings who can see what, to make sure </a:t>
            </a: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you know who can see your information. </a:t>
            </a:r>
            <a:endPar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183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A5617-C2BC-E743-B395-E15323C23488}"/>
              </a:ext>
            </a:extLst>
          </p:cNvPr>
          <p:cNvSpPr>
            <a:spLocks noGrp="1"/>
          </p:cNvSpPr>
          <p:nvPr>
            <p:ph idx="1"/>
          </p:nvPr>
        </p:nvSpPr>
        <p:spPr>
          <a:xfrm>
            <a:off x="3218429" y="1955867"/>
            <a:ext cx="8342950" cy="3936298"/>
          </a:xfrm>
        </p:spPr>
        <p:txBody>
          <a:bodyPr>
            <a:normAutofit fontScale="92500" lnSpcReduction="20000"/>
          </a:bodyPr>
          <a:lstStyle/>
          <a:p>
            <a:r>
              <a:rPr lang="en-NZ" sz="3000" dirty="0">
                <a:solidFill>
                  <a:srgbClr val="00DEDE"/>
                </a:solidFill>
              </a:rPr>
              <a:t>Protecting your privacy online means you have more control over where your personal information goes and who has access to it</a:t>
            </a:r>
            <a:r>
              <a:rPr lang="en-NZ" sz="3000" dirty="0" smtClean="0">
                <a:solidFill>
                  <a:srgbClr val="00DEDE"/>
                </a:solidFill>
              </a:rPr>
              <a:t>.</a:t>
            </a:r>
          </a:p>
          <a:p>
            <a:pPr marL="342900" indent="-342900">
              <a:buFont typeface="Arial" panose="020B0604020202020204" pitchFamily="34" charset="0"/>
              <a:buChar char="•"/>
            </a:pPr>
            <a:r>
              <a:rPr lang="en-NZ" sz="3000" dirty="0" smtClean="0">
                <a:solidFill>
                  <a:schemeClr val="tx1"/>
                </a:solidFill>
              </a:rPr>
              <a:t>Only share information you need to with companies you trust, when you know who is asking for it and why they need it </a:t>
            </a:r>
          </a:p>
          <a:p>
            <a:pPr marL="342900" indent="-342900">
              <a:buFont typeface="Arial" panose="020B0604020202020204" pitchFamily="34" charset="0"/>
              <a:buChar char="•"/>
            </a:pPr>
            <a:r>
              <a:rPr lang="en-NZ" sz="3000" dirty="0" smtClean="0">
                <a:solidFill>
                  <a:schemeClr val="tx1"/>
                </a:solidFill>
              </a:rPr>
              <a:t>Attackers </a:t>
            </a:r>
            <a:r>
              <a:rPr lang="en-NZ" sz="3000" dirty="0" smtClean="0"/>
              <a:t>may use your personal info to </a:t>
            </a:r>
            <a:r>
              <a:rPr lang="en-NZ" sz="3000" dirty="0" smtClean="0">
                <a:solidFill>
                  <a:schemeClr val="tx1"/>
                </a:solidFill>
              </a:rPr>
              <a:t>try and access your private accounts or impersonate you online</a:t>
            </a:r>
          </a:p>
          <a:p>
            <a:pPr marL="342900" indent="-342900">
              <a:buFont typeface="Arial" panose="020B0604020202020204" pitchFamily="34" charset="0"/>
              <a:buChar char="•"/>
            </a:pPr>
            <a:r>
              <a:rPr lang="en-NZ" sz="3000" dirty="0"/>
              <a:t>M</a:t>
            </a:r>
            <a:r>
              <a:rPr lang="en-NZ" sz="3000" dirty="0" smtClean="0">
                <a:solidFill>
                  <a:schemeClr val="tx1"/>
                </a:solidFill>
              </a:rPr>
              <a:t>ake </a:t>
            </a:r>
            <a:r>
              <a:rPr lang="en-NZ" sz="3000" dirty="0">
                <a:solidFill>
                  <a:schemeClr val="tx1"/>
                </a:solidFill>
              </a:rPr>
              <a:t>sure you’re not revealing any personal </a:t>
            </a:r>
            <a:r>
              <a:rPr lang="en-NZ" sz="3000" dirty="0" smtClean="0">
                <a:solidFill>
                  <a:schemeClr val="tx1"/>
                </a:solidFill>
              </a:rPr>
              <a:t>information, like where </a:t>
            </a:r>
            <a:r>
              <a:rPr lang="en-NZ" sz="3000" dirty="0" smtClean="0"/>
              <a:t>your child </a:t>
            </a:r>
            <a:r>
              <a:rPr lang="en-NZ" sz="3000" dirty="0" smtClean="0">
                <a:solidFill>
                  <a:schemeClr val="tx1"/>
                </a:solidFill>
              </a:rPr>
              <a:t>goes to school</a:t>
            </a:r>
          </a:p>
          <a:p>
            <a:pPr marL="342900" indent="-342900">
              <a:buFont typeface="Arial" panose="020B0604020202020204" pitchFamily="34" charset="0"/>
              <a:buChar char="•"/>
            </a:pPr>
            <a:endParaRPr lang="en-NZ" dirty="0"/>
          </a:p>
        </p:txBody>
      </p:sp>
      <p:sp>
        <p:nvSpPr>
          <p:cNvPr id="9" name="Title 1">
            <a:extLst>
              <a:ext uri="{FF2B5EF4-FFF2-40B4-BE49-F238E27FC236}">
                <a16:creationId xmlns:a16="http://schemas.microsoft.com/office/drawing/2014/main" id="{8043D6A2-CB15-5E44-BB10-6C63629CE475}"/>
              </a:ext>
            </a:extLst>
          </p:cNvPr>
          <p:cNvSpPr txBox="1">
            <a:spLocks/>
          </p:cNvSpPr>
          <p:nvPr/>
        </p:nvSpPr>
        <p:spPr>
          <a:xfrm>
            <a:off x="3218429" y="758856"/>
            <a:ext cx="8433526" cy="13255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5400" b="1" kern="1200">
                <a:solidFill>
                  <a:srgbClr val="00DEDE"/>
                </a:solidFill>
                <a:latin typeface="Corbel" panose="020B0503020204020204" pitchFamily="34" charset="0"/>
                <a:ea typeface="+mj-ea"/>
                <a:cs typeface="+mj-cs"/>
              </a:defRPr>
            </a:lvl1pPr>
          </a:lstStyle>
          <a:p>
            <a:pPr algn="l"/>
            <a:r>
              <a:rPr lang="en-US" sz="3200" dirty="0" smtClean="0">
                <a:solidFill>
                  <a:schemeClr val="tx1"/>
                </a:solidFill>
              </a:rPr>
              <a:t>Privacy settings </a:t>
            </a:r>
            <a:r>
              <a:rPr lang="en-US" sz="3200" dirty="0">
                <a:solidFill>
                  <a:schemeClr val="tx1"/>
                </a:solidFill>
              </a:rPr>
              <a:t>m</a:t>
            </a:r>
            <a:r>
              <a:rPr lang="en-US" sz="3200" dirty="0" smtClean="0">
                <a:solidFill>
                  <a:schemeClr val="tx1"/>
                </a:solidFill>
              </a:rPr>
              <a:t>atter</a:t>
            </a:r>
            <a:endParaRPr lang="en-US" sz="3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96" y="758856"/>
            <a:ext cx="4214428" cy="55351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005" y="5763612"/>
            <a:ext cx="3199825" cy="787496"/>
          </a:xfrm>
          <a:prstGeom prst="rect">
            <a:avLst/>
          </a:prstGeom>
        </p:spPr>
      </p:pic>
    </p:spTree>
    <p:extLst>
      <p:ext uri="{BB962C8B-B14F-4D97-AF65-F5344CB8AC3E}">
        <p14:creationId xmlns:p14="http://schemas.microsoft.com/office/powerpoint/2010/main" val="1257736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E8AB"/>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051B6F-0A46-3547-9135-8FE558A582CD}"/>
              </a:ext>
            </a:extLst>
          </p:cNvPr>
          <p:cNvSpPr/>
          <p:nvPr/>
        </p:nvSpPr>
        <p:spPr>
          <a:xfrm>
            <a:off x="5473262" y="1984233"/>
            <a:ext cx="5683542" cy="3837937"/>
          </a:xfrm>
          <a:prstGeom prst="rect">
            <a:avLst/>
          </a:prstGeom>
          <a:solidFill>
            <a:srgbClr val="00E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82629" y="967975"/>
            <a:ext cx="5516917" cy="584775"/>
          </a:xfrm>
          <a:prstGeom prst="rect">
            <a:avLst/>
          </a:prstGeom>
          <a:noFill/>
        </p:spPr>
        <p:txBody>
          <a:bodyPr wrap="square" rtlCol="0">
            <a:spAutoFit/>
          </a:bodyPr>
          <a:lstStyle/>
          <a:p>
            <a:r>
              <a:rPr lang="en-NZ" sz="3200" b="1" dirty="0">
                <a:solidFill>
                  <a:srgbClr val="2D2D2D"/>
                </a:solidFill>
                <a:latin typeface="Corbel" panose="020B0503020204020204" pitchFamily="34" charset="0"/>
                <a:ea typeface="Calibri" panose="020F0502020204030204" pitchFamily="34" charset="0"/>
                <a:cs typeface="Times New Roman" panose="02020603050405020304" pitchFamily="18" charset="0"/>
              </a:rPr>
              <a:t>UPDATE DEVICES AND APPS </a:t>
            </a:r>
            <a:endParaRPr lang="en-US" sz="3200" b="1" dirty="0">
              <a:solidFill>
                <a:srgbClr val="2D2D2D"/>
              </a:solidFill>
              <a:latin typeface="Corbel" panose="020B0503020204020204" pitchFamily="34" charset="0"/>
              <a:ea typeface="Corbel" charset="0"/>
              <a:cs typeface="Corbel" charset="0"/>
            </a:endParaRPr>
          </a:p>
        </p:txBody>
      </p:sp>
      <p:sp>
        <p:nvSpPr>
          <p:cNvPr id="12" name="Oval 11">
            <a:extLst>
              <a:ext uri="{FF2B5EF4-FFF2-40B4-BE49-F238E27FC236}">
                <a16:creationId xmlns:a16="http://schemas.microsoft.com/office/drawing/2014/main" id="{CD9B7798-5276-8742-9051-CB6F27CFE7E0}"/>
              </a:ext>
            </a:extLst>
          </p:cNvPr>
          <p:cNvSpPr/>
          <p:nvPr/>
        </p:nvSpPr>
        <p:spPr>
          <a:xfrm>
            <a:off x="701975" y="5822170"/>
            <a:ext cx="4251703" cy="738885"/>
          </a:xfrm>
          <a:prstGeom prst="ellipse">
            <a:avLst/>
          </a:prstGeom>
          <a:solidFill>
            <a:srgbClr val="2D9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6B6C363-A43A-A94C-B93B-D5B32C0BAE23}"/>
              </a:ext>
            </a:extLst>
          </p:cNvPr>
          <p:cNvPicPr>
            <a:picLocks noChangeAspect="1"/>
          </p:cNvPicPr>
          <p:nvPr/>
        </p:nvPicPr>
        <p:blipFill>
          <a:blip r:embed="rId3"/>
          <a:srcRect/>
          <a:stretch/>
        </p:blipFill>
        <p:spPr>
          <a:xfrm>
            <a:off x="771180" y="1121268"/>
            <a:ext cx="4775200" cy="6234945"/>
          </a:xfrm>
          <a:prstGeom prst="rect">
            <a:avLst/>
          </a:prstGeom>
        </p:spPr>
      </p:pic>
      <p:sp>
        <p:nvSpPr>
          <p:cNvPr id="10" name="TextBox 9">
            <a:extLst>
              <a:ext uri="{FF2B5EF4-FFF2-40B4-BE49-F238E27FC236}">
                <a16:creationId xmlns:a16="http://schemas.microsoft.com/office/drawing/2014/main" id="{6BA1CECA-A35E-9447-8A81-105B3B4C4AA4}"/>
              </a:ext>
            </a:extLst>
          </p:cNvPr>
          <p:cNvSpPr txBox="1"/>
          <p:nvPr/>
        </p:nvSpPr>
        <p:spPr>
          <a:xfrm>
            <a:off x="5682629" y="1552750"/>
            <a:ext cx="5784157" cy="4832092"/>
          </a:xfrm>
          <a:prstGeom prst="rect">
            <a:avLst/>
          </a:prstGeom>
          <a:noFill/>
        </p:spPr>
        <p:txBody>
          <a:bodyPr wrap="square" rtlCol="0">
            <a:spAutoFit/>
          </a:bodyPr>
          <a:lstStyle/>
          <a:p>
            <a:r>
              <a:rPr lang="en-NZ" sz="2800" dirty="0" smtClean="0">
                <a:solidFill>
                  <a:srgbClr val="2D2D2D"/>
                </a:solidFill>
                <a:latin typeface="Corbel" panose="020B0503020204020204" pitchFamily="34" charset="0"/>
              </a:rPr>
              <a:t>The </a:t>
            </a:r>
            <a:r>
              <a:rPr lang="en-NZ" sz="2800" dirty="0">
                <a:solidFill>
                  <a:srgbClr val="2D2D2D"/>
                </a:solidFill>
                <a:latin typeface="Corbel" panose="020B0503020204020204" pitchFamily="34" charset="0"/>
              </a:rPr>
              <a:t>green robot is all about updating your devices and apps, and is represented by an eye that animates like a loading symbol.</a:t>
            </a:r>
          </a:p>
          <a:p>
            <a:r>
              <a:rPr lang="en-NZ" sz="2800" dirty="0">
                <a:solidFill>
                  <a:srgbClr val="2D2D2D"/>
                </a:solidFill>
                <a:latin typeface="Corbel" panose="020B0503020204020204" pitchFamily="34" charset="0"/>
              </a:rPr>
              <a:t> </a:t>
            </a:r>
          </a:p>
          <a:p>
            <a:r>
              <a:rPr lang="en-NZ" sz="2800" i="1" dirty="0">
                <a:solidFill>
                  <a:srgbClr val="2D2D2D"/>
                </a:solidFill>
                <a:latin typeface="Corbel" panose="020B0503020204020204" pitchFamily="34" charset="0"/>
              </a:rPr>
              <a:t>Why update devices and apps? </a:t>
            </a:r>
            <a:r>
              <a:rPr lang="en-NZ" sz="2800" dirty="0">
                <a:solidFill>
                  <a:srgbClr val="2D2D2D"/>
                </a:solidFill>
                <a:latin typeface="Corbel" panose="020B0503020204020204" pitchFamily="34" charset="0"/>
              </a:rPr>
              <a:t>To keep bugs and viruses out.</a:t>
            </a:r>
          </a:p>
          <a:p>
            <a:endParaRPr lang="en-NZ" sz="2800" dirty="0">
              <a:solidFill>
                <a:srgbClr val="2D2D2D"/>
              </a:solidFill>
              <a:latin typeface="Corbel" panose="020B0503020204020204" pitchFamily="34" charset="0"/>
            </a:endParaRPr>
          </a:p>
          <a:p>
            <a:r>
              <a:rPr lang="en-NZ" sz="2800" i="1" dirty="0">
                <a:solidFill>
                  <a:srgbClr val="2D2D2D"/>
                </a:solidFill>
                <a:latin typeface="Corbel" panose="020B0503020204020204" pitchFamily="34" charset="0"/>
              </a:rPr>
              <a:t>How to update?</a:t>
            </a:r>
            <a:r>
              <a:rPr lang="en-NZ" sz="2800" dirty="0">
                <a:solidFill>
                  <a:srgbClr val="2D2D2D"/>
                </a:solidFill>
                <a:latin typeface="Corbel" panose="020B0503020204020204" pitchFamily="34" charset="0"/>
              </a:rPr>
              <a:t> Accept update reminders and giving yourself the best shot with the latest security.</a:t>
            </a:r>
          </a:p>
        </p:txBody>
      </p:sp>
    </p:spTree>
    <p:extLst>
      <p:ext uri="{BB962C8B-B14F-4D97-AF65-F5344CB8AC3E}">
        <p14:creationId xmlns:p14="http://schemas.microsoft.com/office/powerpoint/2010/main" val="125866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E081F-9D48-1A48-A38A-5A122A516EA7}"/>
              </a:ext>
            </a:extLst>
          </p:cNvPr>
          <p:cNvSpPr>
            <a:spLocks noGrp="1"/>
          </p:cNvSpPr>
          <p:nvPr>
            <p:ph idx="1"/>
          </p:nvPr>
        </p:nvSpPr>
        <p:spPr>
          <a:xfrm>
            <a:off x="3218429" y="1827192"/>
            <a:ext cx="7502123" cy="2700077"/>
          </a:xfrm>
        </p:spPr>
        <p:txBody>
          <a:bodyPr>
            <a:noAutofit/>
          </a:bodyPr>
          <a:lstStyle/>
          <a:p>
            <a:r>
              <a:rPr lang="en-NZ" sz="2800" dirty="0" smtClean="0">
                <a:solidFill>
                  <a:srgbClr val="00E8AB"/>
                </a:solidFill>
              </a:rPr>
              <a:t>Keeping </a:t>
            </a:r>
            <a:r>
              <a:rPr lang="en-NZ" sz="2800" dirty="0">
                <a:solidFill>
                  <a:srgbClr val="00E8AB"/>
                </a:solidFill>
              </a:rPr>
              <a:t>your software and devices updated is one of the easiest and most effective ways of protecting yourself from a cyber attack</a:t>
            </a:r>
            <a:r>
              <a:rPr lang="en-NZ" sz="2800" dirty="0" smtClean="0">
                <a:solidFill>
                  <a:srgbClr val="00E8AB"/>
                </a:solidFill>
              </a:rPr>
              <a:t>.</a:t>
            </a:r>
          </a:p>
          <a:p>
            <a:pPr marL="342900" indent="-342900">
              <a:buFont typeface="Arial" panose="020B0604020202020204" pitchFamily="34" charset="0"/>
              <a:buChar char="•"/>
            </a:pPr>
            <a:r>
              <a:rPr lang="en-NZ" sz="2800" dirty="0">
                <a:solidFill>
                  <a:schemeClr val="tx1"/>
                </a:solidFill>
              </a:rPr>
              <a:t>Update all your devices, including your phone</a:t>
            </a:r>
          </a:p>
          <a:p>
            <a:pPr marL="342900" indent="-342900">
              <a:buFont typeface="Arial" panose="020B0604020202020204" pitchFamily="34" charset="0"/>
              <a:buChar char="•"/>
            </a:pPr>
            <a:r>
              <a:rPr lang="en-US" sz="2800" dirty="0" smtClean="0">
                <a:solidFill>
                  <a:schemeClr val="tx1"/>
                </a:solidFill>
              </a:rPr>
              <a:t>Update your apps</a:t>
            </a:r>
            <a:endParaRPr lang="en-NZ" sz="2800" dirty="0">
              <a:solidFill>
                <a:schemeClr val="tx1"/>
              </a:solidFill>
            </a:endParaRPr>
          </a:p>
          <a:p>
            <a:pPr marL="342900" indent="-342900">
              <a:buFont typeface="Arial" panose="020B0604020202020204" pitchFamily="34" charset="0"/>
              <a:buChar char="•"/>
            </a:pPr>
            <a:r>
              <a:rPr lang="en-NZ" sz="2800" dirty="0">
                <a:solidFill>
                  <a:schemeClr val="tx1"/>
                </a:solidFill>
              </a:rPr>
              <a:t>Delete apps you don’t use - then you won’t need to update them, and you'll free up space on your device</a:t>
            </a:r>
            <a:r>
              <a:rPr lang="en-NZ" sz="2800" dirty="0" smtClean="0">
                <a:solidFill>
                  <a:schemeClr val="tx1"/>
                </a:solidFill>
              </a:rPr>
              <a:t>.</a:t>
            </a:r>
          </a:p>
          <a:p>
            <a:pPr marL="342900" indent="-342900">
              <a:buFont typeface="Arial" panose="020B0604020202020204" pitchFamily="34" charset="0"/>
              <a:buChar char="•"/>
            </a:pPr>
            <a:r>
              <a:rPr lang="en-NZ" sz="2800" dirty="0" smtClean="0">
                <a:solidFill>
                  <a:schemeClr val="tx1"/>
                </a:solidFill>
              </a:rPr>
              <a:t>Don’t forget your smart devices</a:t>
            </a:r>
            <a:endParaRPr lang="en-US" sz="2800" dirty="0">
              <a:solidFill>
                <a:schemeClr val="tx1"/>
              </a:solidFill>
            </a:endParaRPr>
          </a:p>
        </p:txBody>
      </p:sp>
      <p:sp>
        <p:nvSpPr>
          <p:cNvPr id="8" name="Title 1">
            <a:extLst>
              <a:ext uri="{FF2B5EF4-FFF2-40B4-BE49-F238E27FC236}">
                <a16:creationId xmlns:a16="http://schemas.microsoft.com/office/drawing/2014/main" id="{8043D6A2-CB15-5E44-BB10-6C63629CE475}"/>
              </a:ext>
            </a:extLst>
          </p:cNvPr>
          <p:cNvSpPr txBox="1">
            <a:spLocks/>
          </p:cNvSpPr>
          <p:nvPr/>
        </p:nvSpPr>
        <p:spPr>
          <a:xfrm>
            <a:off x="3218429" y="907711"/>
            <a:ext cx="8433526" cy="13255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5400" b="1" kern="1200">
                <a:solidFill>
                  <a:srgbClr val="00DEDE"/>
                </a:solidFill>
                <a:latin typeface="Corbel" panose="020B0503020204020204" pitchFamily="34" charset="0"/>
                <a:ea typeface="+mj-ea"/>
                <a:cs typeface="+mj-cs"/>
              </a:defRPr>
            </a:lvl1pPr>
          </a:lstStyle>
          <a:p>
            <a:pPr algn="l"/>
            <a:r>
              <a:rPr lang="en-US" sz="3200" dirty="0" smtClean="0">
                <a:solidFill>
                  <a:schemeClr val="tx1"/>
                </a:solidFill>
              </a:rPr>
              <a:t>Updating your devices</a:t>
            </a:r>
            <a:endParaRPr lang="en-US" sz="3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7" y="1822111"/>
            <a:ext cx="3531347" cy="46137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005" y="5763612"/>
            <a:ext cx="3199825" cy="787496"/>
          </a:xfrm>
          <a:prstGeom prst="rect">
            <a:avLst/>
          </a:prstGeom>
        </p:spPr>
      </p:pic>
    </p:spTree>
    <p:extLst>
      <p:ext uri="{BB962C8B-B14F-4D97-AF65-F5344CB8AC3E}">
        <p14:creationId xmlns:p14="http://schemas.microsoft.com/office/powerpoint/2010/main" val="3039839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1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49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98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768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029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039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551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F8DB-0D0D-1940-9F16-1B75F4384E1A}"/>
              </a:ext>
            </a:extLst>
          </p:cNvPr>
          <p:cNvSpPr>
            <a:spLocks noGrp="1"/>
          </p:cNvSpPr>
          <p:nvPr>
            <p:ph type="title"/>
          </p:nvPr>
        </p:nvSpPr>
        <p:spPr>
          <a:xfrm>
            <a:off x="1724628" y="1330414"/>
            <a:ext cx="8646290" cy="1325563"/>
          </a:xfrm>
        </p:spPr>
        <p:txBody>
          <a:bodyPr>
            <a:normAutofit/>
          </a:bodyPr>
          <a:lstStyle/>
          <a:p>
            <a:pPr algn="l"/>
            <a:r>
              <a:rPr lang="en-US" sz="6000" dirty="0" smtClean="0">
                <a:solidFill>
                  <a:schemeClr val="tx1"/>
                </a:solidFill>
              </a:rPr>
              <a:t>Who is CERT NZ</a:t>
            </a:r>
            <a:endParaRPr lang="en-US" sz="6000" dirty="0">
              <a:solidFill>
                <a:schemeClr val="tx1"/>
              </a:solidFill>
            </a:endParaRPr>
          </a:p>
        </p:txBody>
      </p:sp>
      <p:sp>
        <p:nvSpPr>
          <p:cNvPr id="3" name="Content Placeholder 2">
            <a:extLst>
              <a:ext uri="{FF2B5EF4-FFF2-40B4-BE49-F238E27FC236}">
                <a16:creationId xmlns:a16="http://schemas.microsoft.com/office/drawing/2014/main" id="{A2D50B74-2B9A-CC4E-ACD1-1AF38D86108F}"/>
              </a:ext>
            </a:extLst>
          </p:cNvPr>
          <p:cNvSpPr>
            <a:spLocks noGrp="1"/>
          </p:cNvSpPr>
          <p:nvPr>
            <p:ph idx="1"/>
          </p:nvPr>
        </p:nvSpPr>
        <p:spPr>
          <a:xfrm>
            <a:off x="1573823" y="3738340"/>
            <a:ext cx="2409092" cy="910832"/>
          </a:xfrm>
        </p:spPr>
        <p:txBody>
          <a:bodyPr/>
          <a:lstStyle/>
          <a:p>
            <a:r>
              <a:rPr lang="en-US" sz="3200" b="1" dirty="0" smtClean="0"/>
              <a:t>Where CERT NZ fits in</a:t>
            </a:r>
          </a:p>
        </p:txBody>
      </p:sp>
      <p:sp>
        <p:nvSpPr>
          <p:cNvPr id="5" name="Content Placeholder 4">
            <a:extLst>
              <a:ext uri="{FF2B5EF4-FFF2-40B4-BE49-F238E27FC236}">
                <a16:creationId xmlns:a16="http://schemas.microsoft.com/office/drawing/2014/main" id="{9281F6B6-0938-ED44-85EE-D70854D3752E}"/>
              </a:ext>
            </a:extLst>
          </p:cNvPr>
          <p:cNvSpPr>
            <a:spLocks noGrp="1"/>
          </p:cNvSpPr>
          <p:nvPr>
            <p:ph idx="13"/>
          </p:nvPr>
        </p:nvSpPr>
        <p:spPr/>
        <p:txBody>
          <a:bodyPr/>
          <a:lstStyle/>
          <a:p>
            <a:r>
              <a:rPr lang="en-NZ" sz="3200" b="1" dirty="0" smtClean="0"/>
              <a:t>What CERT NZ does</a:t>
            </a:r>
            <a:endParaRPr lang="en-US" sz="3200" dirty="0"/>
          </a:p>
        </p:txBody>
      </p:sp>
      <p:sp>
        <p:nvSpPr>
          <p:cNvPr id="6" name="Content Placeholder 5">
            <a:extLst>
              <a:ext uri="{FF2B5EF4-FFF2-40B4-BE49-F238E27FC236}">
                <a16:creationId xmlns:a16="http://schemas.microsoft.com/office/drawing/2014/main" id="{21D19132-6578-D24C-8F1A-C989BF478C9B}"/>
              </a:ext>
            </a:extLst>
          </p:cNvPr>
          <p:cNvSpPr>
            <a:spLocks noGrp="1"/>
          </p:cNvSpPr>
          <p:nvPr>
            <p:ph idx="14"/>
          </p:nvPr>
        </p:nvSpPr>
        <p:spPr/>
        <p:txBody>
          <a:bodyPr/>
          <a:lstStyle/>
          <a:p>
            <a:r>
              <a:rPr lang="en-NZ" sz="3200" b="1" dirty="0" smtClean="0"/>
              <a:t>How CERT NZ does it</a:t>
            </a:r>
            <a:endParaRPr lang="en-US" sz="3200" dirty="0"/>
          </a:p>
        </p:txBody>
      </p:sp>
      <p:cxnSp>
        <p:nvCxnSpPr>
          <p:cNvPr id="7" name="Straight Connector 6">
            <a:extLst>
              <a:ext uri="{FF2B5EF4-FFF2-40B4-BE49-F238E27FC236}">
                <a16:creationId xmlns:a16="http://schemas.microsoft.com/office/drawing/2014/main" id="{6D679586-8FBB-8349-A3FB-CAAA8A1FDC31}"/>
              </a:ext>
            </a:extLst>
          </p:cNvPr>
          <p:cNvCxnSpPr>
            <a:cxnSpLocks/>
          </p:cNvCxnSpPr>
          <p:nvPr/>
        </p:nvCxnSpPr>
        <p:spPr>
          <a:xfrm>
            <a:off x="1724628" y="344925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F9E77B-A8B7-EF49-8B75-6EC38264F73B}"/>
              </a:ext>
            </a:extLst>
          </p:cNvPr>
          <p:cNvCxnSpPr>
            <a:cxnSpLocks/>
          </p:cNvCxnSpPr>
          <p:nvPr/>
        </p:nvCxnSpPr>
        <p:spPr>
          <a:xfrm>
            <a:off x="1724628" y="493081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26D767-DCB0-CC4A-9A86-0D3D7414FD04}"/>
              </a:ext>
            </a:extLst>
          </p:cNvPr>
          <p:cNvCxnSpPr>
            <a:cxnSpLocks/>
          </p:cNvCxnSpPr>
          <p:nvPr/>
        </p:nvCxnSpPr>
        <p:spPr>
          <a:xfrm>
            <a:off x="5069713" y="344925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0C2551-8006-A94B-9BCB-68CFFFDBF4C3}"/>
              </a:ext>
            </a:extLst>
          </p:cNvPr>
          <p:cNvCxnSpPr>
            <a:cxnSpLocks/>
          </p:cNvCxnSpPr>
          <p:nvPr/>
        </p:nvCxnSpPr>
        <p:spPr>
          <a:xfrm>
            <a:off x="5069713" y="493081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ACBFAB-540A-4946-87C7-6337EBDC4EFF}"/>
              </a:ext>
            </a:extLst>
          </p:cNvPr>
          <p:cNvCxnSpPr>
            <a:cxnSpLocks/>
          </p:cNvCxnSpPr>
          <p:nvPr/>
        </p:nvCxnSpPr>
        <p:spPr>
          <a:xfrm>
            <a:off x="8426371" y="344925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A8AC1C-942B-094E-BE66-EA364A18EA50}"/>
              </a:ext>
            </a:extLst>
          </p:cNvPr>
          <p:cNvCxnSpPr>
            <a:cxnSpLocks/>
          </p:cNvCxnSpPr>
          <p:nvPr/>
        </p:nvCxnSpPr>
        <p:spPr>
          <a:xfrm>
            <a:off x="8426371" y="493081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ERT NZ logo / Images / Media - enabling e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18" y="6047397"/>
            <a:ext cx="1627680" cy="6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53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0AC695-EA3C-1C4B-B57C-1B112FDE2EDD}"/>
              </a:ext>
            </a:extLst>
          </p:cNvPr>
          <p:cNvSpPr>
            <a:spLocks noGrp="1"/>
          </p:cNvSpPr>
          <p:nvPr>
            <p:ph idx="13"/>
          </p:nvPr>
        </p:nvSpPr>
        <p:spPr>
          <a:xfrm>
            <a:off x="4894729" y="3738340"/>
            <a:ext cx="2420471" cy="910832"/>
          </a:xfrm>
        </p:spPr>
        <p:txBody>
          <a:bodyPr anchor="ctr"/>
          <a:lstStyle/>
          <a:p>
            <a:r>
              <a:rPr lang="en-NZ" dirty="0" smtClean="0"/>
              <a:t>Scams and  Fraud</a:t>
            </a:r>
            <a:endParaRPr lang="en-US" dirty="0"/>
          </a:p>
        </p:txBody>
      </p:sp>
      <p:sp>
        <p:nvSpPr>
          <p:cNvPr id="6" name="Content Placeholder 5">
            <a:extLst>
              <a:ext uri="{FF2B5EF4-FFF2-40B4-BE49-F238E27FC236}">
                <a16:creationId xmlns:a16="http://schemas.microsoft.com/office/drawing/2014/main" id="{5E39B06F-5051-FF4B-8CCF-5061C91E7471}"/>
              </a:ext>
            </a:extLst>
          </p:cNvPr>
          <p:cNvSpPr>
            <a:spLocks noGrp="1"/>
          </p:cNvSpPr>
          <p:nvPr>
            <p:ph idx="14"/>
          </p:nvPr>
        </p:nvSpPr>
        <p:spPr>
          <a:xfrm>
            <a:off x="8353027" y="3738340"/>
            <a:ext cx="2332902" cy="910832"/>
          </a:xfrm>
        </p:spPr>
        <p:txBody>
          <a:bodyPr anchor="ctr"/>
          <a:lstStyle/>
          <a:p>
            <a:r>
              <a:rPr lang="en-US" dirty="0" err="1" smtClean="0"/>
              <a:t>Unauthorised</a:t>
            </a:r>
            <a:r>
              <a:rPr lang="en-US" dirty="0" smtClean="0"/>
              <a:t> access</a:t>
            </a:r>
            <a:endParaRPr lang="en-US" dirty="0"/>
          </a:p>
        </p:txBody>
      </p:sp>
      <p:sp>
        <p:nvSpPr>
          <p:cNvPr id="14" name="Content Placeholder 13"/>
          <p:cNvSpPr>
            <a:spLocks noGrp="1"/>
          </p:cNvSpPr>
          <p:nvPr>
            <p:ph idx="1"/>
          </p:nvPr>
        </p:nvSpPr>
        <p:spPr>
          <a:xfrm>
            <a:off x="1499074" y="3738340"/>
            <a:ext cx="2395653" cy="910832"/>
          </a:xfrm>
        </p:spPr>
        <p:txBody>
          <a:bodyPr anchor="ctr"/>
          <a:lstStyle/>
          <a:p>
            <a:r>
              <a:rPr lang="en-NZ" dirty="0" smtClean="0"/>
              <a:t>Phishing and Credential Harvesting</a:t>
            </a:r>
            <a:endParaRPr lang="en-NZ" dirty="0"/>
          </a:p>
        </p:txBody>
      </p:sp>
      <p:sp>
        <p:nvSpPr>
          <p:cNvPr id="15" name="Title 1">
            <a:extLst>
              <a:ext uri="{FF2B5EF4-FFF2-40B4-BE49-F238E27FC236}">
                <a16:creationId xmlns:a16="http://schemas.microsoft.com/office/drawing/2014/main" id="{F23C34CC-AA40-F146-93EC-74EF81F0E53C}"/>
              </a:ext>
            </a:extLst>
          </p:cNvPr>
          <p:cNvSpPr>
            <a:spLocks noGrp="1"/>
          </p:cNvSpPr>
          <p:nvPr>
            <p:ph type="title"/>
          </p:nvPr>
        </p:nvSpPr>
        <p:spPr>
          <a:xfrm>
            <a:off x="1724627" y="1330414"/>
            <a:ext cx="8646291" cy="1325563"/>
          </a:xfrm>
        </p:spPr>
        <p:txBody>
          <a:bodyPr>
            <a:normAutofit fontScale="90000"/>
          </a:bodyPr>
          <a:lstStyle/>
          <a:p>
            <a:pPr algn="l"/>
            <a:r>
              <a:rPr lang="en-US" dirty="0"/>
              <a:t>What are the </a:t>
            </a:r>
            <a:r>
              <a:rPr lang="en-US" dirty="0" smtClean="0"/>
              <a:t>common </a:t>
            </a:r>
            <a:r>
              <a:rPr lang="en-US" dirty="0"/>
              <a:t>threats facing New Zealanders</a:t>
            </a:r>
          </a:p>
        </p:txBody>
      </p:sp>
      <p:cxnSp>
        <p:nvCxnSpPr>
          <p:cNvPr id="16" name="Straight Connector 15">
            <a:extLst>
              <a:ext uri="{FF2B5EF4-FFF2-40B4-BE49-F238E27FC236}">
                <a16:creationId xmlns:a16="http://schemas.microsoft.com/office/drawing/2014/main" id="{6D679586-8FBB-8349-A3FB-CAAA8A1FDC31}"/>
              </a:ext>
            </a:extLst>
          </p:cNvPr>
          <p:cNvCxnSpPr>
            <a:cxnSpLocks/>
          </p:cNvCxnSpPr>
          <p:nvPr/>
        </p:nvCxnSpPr>
        <p:spPr>
          <a:xfrm>
            <a:off x="1724628" y="344925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F9E77B-A8B7-EF49-8B75-6EC38264F73B}"/>
              </a:ext>
            </a:extLst>
          </p:cNvPr>
          <p:cNvCxnSpPr>
            <a:cxnSpLocks/>
          </p:cNvCxnSpPr>
          <p:nvPr/>
        </p:nvCxnSpPr>
        <p:spPr>
          <a:xfrm>
            <a:off x="1724628" y="493081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26D767-DCB0-CC4A-9A86-0D3D7414FD04}"/>
              </a:ext>
            </a:extLst>
          </p:cNvPr>
          <p:cNvCxnSpPr>
            <a:cxnSpLocks/>
          </p:cNvCxnSpPr>
          <p:nvPr/>
        </p:nvCxnSpPr>
        <p:spPr>
          <a:xfrm>
            <a:off x="5069713" y="344925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0C2551-8006-A94B-9BCB-68CFFFDBF4C3}"/>
              </a:ext>
            </a:extLst>
          </p:cNvPr>
          <p:cNvCxnSpPr>
            <a:cxnSpLocks/>
          </p:cNvCxnSpPr>
          <p:nvPr/>
        </p:nvCxnSpPr>
        <p:spPr>
          <a:xfrm>
            <a:off x="5069713" y="493081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ACBFAB-540A-4946-87C7-6337EBDC4EFF}"/>
              </a:ext>
            </a:extLst>
          </p:cNvPr>
          <p:cNvCxnSpPr>
            <a:cxnSpLocks/>
          </p:cNvCxnSpPr>
          <p:nvPr/>
        </p:nvCxnSpPr>
        <p:spPr>
          <a:xfrm>
            <a:off x="8426371" y="344925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A8AC1C-942B-094E-BE66-EA364A18EA50}"/>
              </a:ext>
            </a:extLst>
          </p:cNvPr>
          <p:cNvCxnSpPr>
            <a:cxnSpLocks/>
          </p:cNvCxnSpPr>
          <p:nvPr/>
        </p:nvCxnSpPr>
        <p:spPr>
          <a:xfrm>
            <a:off x="8426371" y="4930815"/>
            <a:ext cx="19445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CERT NZ logo / Images / Media - enabling e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18" y="6047397"/>
            <a:ext cx="1627680" cy="6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7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390525"/>
            <a:ext cx="10515600" cy="5438775"/>
          </a:xfrm>
        </p:spPr>
        <p:txBody>
          <a:bodyPr>
            <a:normAutofit/>
          </a:bodyPr>
          <a:lstStyle/>
          <a:p>
            <a:pPr>
              <a:spcAft>
                <a:spcPts val="100"/>
              </a:spcAft>
            </a:pPr>
            <a:r>
              <a:rPr lang="en-NZ" sz="3600" b="1" dirty="0">
                <a:latin typeface="Corbel" panose="020B0503020204020204" pitchFamily="34" charset="0"/>
              </a:rPr>
              <a:t>C</a:t>
            </a:r>
            <a:r>
              <a:rPr lang="en-NZ" sz="3600" b="1" dirty="0" smtClean="0">
                <a:latin typeface="Corbel" panose="020B0503020204020204" pitchFamily="34" charset="0"/>
              </a:rPr>
              <a:t>alling </a:t>
            </a:r>
            <a:r>
              <a:rPr lang="en-NZ" sz="3600" b="1" dirty="0">
                <a:latin typeface="Corbel" panose="020B0503020204020204" pitchFamily="34" charset="0"/>
              </a:rPr>
              <a:t>everyone to Cyber Up!</a:t>
            </a:r>
            <a:br>
              <a:rPr lang="en-NZ" sz="3600" b="1" dirty="0">
                <a:latin typeface="Corbel" panose="020B0503020204020204" pitchFamily="34" charset="0"/>
              </a:rPr>
            </a:br>
            <a:r>
              <a:rPr lang="en-NZ" sz="3600" dirty="0">
                <a:latin typeface="Corbel" panose="020B0503020204020204" pitchFamily="34" charset="0"/>
              </a:rPr>
              <a:t/>
            </a:r>
            <a:br>
              <a:rPr lang="en-NZ" sz="3600" dirty="0">
                <a:latin typeface="Corbel" panose="020B0503020204020204" pitchFamily="34" charset="0"/>
              </a:rPr>
            </a:br>
            <a:r>
              <a:rPr lang="en-NZ" sz="3600" dirty="0">
                <a:latin typeface="Corbel" panose="020B0503020204020204" pitchFamily="34" charset="0"/>
              </a:rPr>
              <a:t>That means skill up and wise up about cyber security issues, and </a:t>
            </a:r>
            <a:r>
              <a:rPr lang="en-NZ" sz="3600" dirty="0" smtClean="0">
                <a:latin typeface="Corbel" panose="020B0503020204020204" pitchFamily="34" charset="0"/>
              </a:rPr>
              <a:t>it’s easily done by following </a:t>
            </a:r>
            <a:r>
              <a:rPr lang="en-NZ" sz="3600" dirty="0">
                <a:latin typeface="Corbel" panose="020B0503020204020204" pitchFamily="34" charset="0"/>
              </a:rPr>
              <a:t>four simple steps </a:t>
            </a:r>
            <a:r>
              <a:rPr lang="en-NZ" sz="3600" dirty="0" smtClean="0">
                <a:latin typeface="Corbel" panose="020B0503020204020204" pitchFamily="34" charset="0"/>
              </a:rPr>
              <a:t>to </a:t>
            </a:r>
            <a:r>
              <a:rPr lang="en-NZ" sz="3600" dirty="0">
                <a:latin typeface="Corbel" panose="020B0503020204020204" pitchFamily="34" charset="0"/>
              </a:rPr>
              <a:t>become more cyber secure.</a:t>
            </a:r>
            <a:br>
              <a:rPr lang="en-NZ" sz="3600" dirty="0">
                <a:latin typeface="Corbel" panose="020B0503020204020204" pitchFamily="34" charset="0"/>
              </a:rPr>
            </a:br>
            <a:r>
              <a:rPr lang="en-NZ" sz="3600" dirty="0">
                <a:latin typeface="Corbel" panose="020B0503020204020204" pitchFamily="34" charset="0"/>
              </a:rPr>
              <a:t/>
            </a:r>
            <a:br>
              <a:rPr lang="en-NZ" sz="3600" dirty="0">
                <a:latin typeface="Corbel" panose="020B0503020204020204" pitchFamily="34" charset="0"/>
              </a:rPr>
            </a:br>
            <a:r>
              <a:rPr lang="en-NZ" sz="3600" b="1" i="1" dirty="0">
                <a:latin typeface="Corbel" panose="020B0503020204020204" pitchFamily="34" charset="0"/>
              </a:rPr>
              <a:t>Why Cyber Up?</a:t>
            </a:r>
            <a:r>
              <a:rPr lang="en-NZ" sz="3600" b="1" dirty="0">
                <a:latin typeface="Corbel" panose="020B0503020204020204" pitchFamily="34" charset="0"/>
              </a:rPr>
              <a:t> </a:t>
            </a:r>
            <a:r>
              <a:rPr lang="en-NZ" sz="3600" dirty="0">
                <a:latin typeface="Corbel" panose="020B0503020204020204" pitchFamily="34" charset="0"/>
              </a:rPr>
              <a:t>Security threats are on the rise with easy-to-target weaknesses in how people set </a:t>
            </a:r>
            <a:r>
              <a:rPr lang="en-NZ" sz="3600" dirty="0" smtClean="0">
                <a:latin typeface="Corbel" panose="020B0503020204020204" pitchFamily="34" charset="0"/>
              </a:rPr>
              <a:t>up and maintain </a:t>
            </a:r>
            <a:r>
              <a:rPr lang="en-NZ" sz="3600" dirty="0">
                <a:latin typeface="Corbel" panose="020B0503020204020204" pitchFamily="34" charset="0"/>
              </a:rPr>
              <a:t>passwords, accounts, settings and apps.</a:t>
            </a:r>
          </a:p>
        </p:txBody>
      </p:sp>
      <p:cxnSp>
        <p:nvCxnSpPr>
          <p:cNvPr id="9" name="Straight Connector 8"/>
          <p:cNvCxnSpPr/>
          <p:nvPr/>
        </p:nvCxnSpPr>
        <p:spPr>
          <a:xfrm>
            <a:off x="805815" y="6172116"/>
            <a:ext cx="10580370"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B6600DF-2CDB-294A-8B69-26C7B3BB4C22}"/>
              </a:ext>
            </a:extLst>
          </p:cNvPr>
          <p:cNvSpPr txBox="1"/>
          <p:nvPr/>
        </p:nvSpPr>
        <p:spPr>
          <a:xfrm>
            <a:off x="710343" y="6246653"/>
            <a:ext cx="2565497" cy="307777"/>
          </a:xfrm>
          <a:prstGeom prst="rect">
            <a:avLst/>
          </a:prstGeom>
          <a:noFill/>
        </p:spPr>
        <p:txBody>
          <a:bodyPr wrap="square" rtlCol="0">
            <a:spAutoFit/>
          </a:bodyPr>
          <a:lstStyle/>
          <a:p>
            <a:r>
              <a:rPr lang="en-US" sz="1400" b="1" dirty="0">
                <a:solidFill>
                  <a:srgbClr val="2D2D2D"/>
                </a:solidFill>
                <a:latin typeface="Corbel" charset="0"/>
                <a:ea typeface="Corbel" charset="0"/>
                <a:cs typeface="Corbel" charset="0"/>
              </a:rPr>
              <a:t>Cyber Smart </a:t>
            </a:r>
            <a:r>
              <a:rPr lang="en-US" sz="1400" b="1" dirty="0" smtClean="0">
                <a:solidFill>
                  <a:srgbClr val="2D2D2D"/>
                </a:solidFill>
                <a:latin typeface="Corbel" charset="0"/>
                <a:ea typeface="Corbel" charset="0"/>
                <a:cs typeface="Corbel" charset="0"/>
              </a:rPr>
              <a:t>Week </a:t>
            </a:r>
            <a:r>
              <a:rPr lang="en-US" sz="1400" dirty="0" smtClean="0">
                <a:solidFill>
                  <a:srgbClr val="2D2D2D"/>
                </a:solidFill>
                <a:latin typeface="Corbel" charset="0"/>
                <a:ea typeface="Corbel" charset="0"/>
                <a:cs typeface="Corbel" charset="0"/>
              </a:rPr>
              <a:t>2021</a:t>
            </a:r>
            <a:endParaRPr lang="en-US" sz="1400" dirty="0">
              <a:solidFill>
                <a:srgbClr val="2D2D2D"/>
              </a:solidFill>
              <a:latin typeface="Corbel" charset="0"/>
              <a:ea typeface="Corbel" charset="0"/>
              <a:cs typeface="Corbel" charset="0"/>
            </a:endParaRPr>
          </a:p>
        </p:txBody>
      </p:sp>
    </p:spTree>
    <p:extLst>
      <p:ext uri="{BB962C8B-B14F-4D97-AF65-F5344CB8AC3E}">
        <p14:creationId xmlns:p14="http://schemas.microsoft.com/office/powerpoint/2010/main" val="862360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B4AB-E403-1A4F-A52B-5F55EF85868A}"/>
              </a:ext>
            </a:extLst>
          </p:cNvPr>
          <p:cNvSpPr>
            <a:spLocks noGrp="1"/>
          </p:cNvSpPr>
          <p:nvPr>
            <p:ph type="title"/>
          </p:nvPr>
        </p:nvSpPr>
        <p:spPr>
          <a:xfrm>
            <a:off x="467527" y="1330414"/>
            <a:ext cx="11545450" cy="1325563"/>
          </a:xfrm>
        </p:spPr>
        <p:txBody>
          <a:bodyPr>
            <a:normAutofit/>
          </a:bodyPr>
          <a:lstStyle/>
          <a:p>
            <a:r>
              <a:rPr lang="en-US" dirty="0" smtClean="0"/>
              <a:t>How can you Cyber Up?</a:t>
            </a:r>
            <a:endParaRPr lang="en-US" dirty="0"/>
          </a:p>
        </p:txBody>
      </p:sp>
      <p:sp>
        <p:nvSpPr>
          <p:cNvPr id="3" name="Content Placeholder 2">
            <a:extLst>
              <a:ext uri="{FF2B5EF4-FFF2-40B4-BE49-F238E27FC236}">
                <a16:creationId xmlns:a16="http://schemas.microsoft.com/office/drawing/2014/main" id="{A68E081F-9D48-1A48-A38A-5A122A516EA7}"/>
              </a:ext>
            </a:extLst>
          </p:cNvPr>
          <p:cNvSpPr>
            <a:spLocks noGrp="1"/>
          </p:cNvSpPr>
          <p:nvPr>
            <p:ph idx="1"/>
          </p:nvPr>
        </p:nvSpPr>
        <p:spPr>
          <a:xfrm>
            <a:off x="2739490" y="2359398"/>
            <a:ext cx="7140234" cy="2700077"/>
          </a:xfrm>
        </p:spPr>
        <p:txBody>
          <a:bodyPr>
            <a:noAutofit/>
          </a:bodyPr>
          <a:lstStyle/>
          <a:p>
            <a:r>
              <a:rPr lang="en-NZ" sz="3200" b="1" dirty="0" smtClean="0">
                <a:solidFill>
                  <a:srgbClr val="00DEDE"/>
                </a:solidFill>
              </a:rPr>
              <a:t>The </a:t>
            </a:r>
            <a:r>
              <a:rPr lang="en-NZ" sz="3200" b="1" dirty="0">
                <a:solidFill>
                  <a:srgbClr val="00DEDE"/>
                </a:solidFill>
              </a:rPr>
              <a:t>4</a:t>
            </a:r>
            <a:r>
              <a:rPr lang="en-NZ" sz="3200" b="1" dirty="0" smtClean="0">
                <a:solidFill>
                  <a:srgbClr val="00DEDE"/>
                </a:solidFill>
              </a:rPr>
              <a:t> steps easy steps you can take:</a:t>
            </a:r>
          </a:p>
          <a:p>
            <a:pPr marL="342900" indent="-342900">
              <a:buFont typeface="Arial" panose="020B0604020202020204" pitchFamily="34" charset="0"/>
              <a:buChar char="•"/>
            </a:pPr>
            <a:r>
              <a:rPr lang="en-NZ" sz="3200" dirty="0" smtClean="0"/>
              <a:t>Upsize your passwords</a:t>
            </a:r>
          </a:p>
          <a:p>
            <a:pPr marL="342900" indent="-342900">
              <a:buFont typeface="Arial" panose="020B0604020202020204" pitchFamily="34" charset="0"/>
              <a:buChar char="•"/>
            </a:pPr>
            <a:r>
              <a:rPr lang="en-US" sz="3200" dirty="0" smtClean="0"/>
              <a:t>Upgrade to two-factor </a:t>
            </a:r>
            <a:r>
              <a:rPr lang="en-US" sz="3200" dirty="0"/>
              <a:t>a</a:t>
            </a:r>
            <a:r>
              <a:rPr lang="en-US" sz="3200" dirty="0" smtClean="0"/>
              <a:t>uthentication</a:t>
            </a:r>
          </a:p>
          <a:p>
            <a:pPr marL="342900" indent="-342900">
              <a:buFont typeface="Arial" panose="020B0604020202020204" pitchFamily="34" charset="0"/>
              <a:buChar char="•"/>
            </a:pPr>
            <a:r>
              <a:rPr lang="en-US" sz="3200" dirty="0" smtClean="0"/>
              <a:t>Uphold your privacy </a:t>
            </a:r>
            <a:r>
              <a:rPr lang="en-US" sz="3200" dirty="0"/>
              <a:t>s</a:t>
            </a:r>
            <a:r>
              <a:rPr lang="en-US" sz="3200" dirty="0" smtClean="0"/>
              <a:t>ettings</a:t>
            </a:r>
          </a:p>
          <a:p>
            <a:pPr marL="342900" indent="-342900">
              <a:buFont typeface="Arial" panose="020B0604020202020204" pitchFamily="34" charset="0"/>
              <a:buChar char="•"/>
            </a:pPr>
            <a:r>
              <a:rPr lang="en-US" sz="3200" dirty="0" smtClean="0"/>
              <a:t>Update your apps and </a:t>
            </a:r>
            <a:r>
              <a:rPr lang="en-US" sz="3200" dirty="0"/>
              <a:t>d</a:t>
            </a:r>
            <a:r>
              <a:rPr lang="en-US" sz="3200" dirty="0" smtClean="0"/>
              <a:t>evices</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886" y="5847751"/>
            <a:ext cx="3199825" cy="787496"/>
          </a:xfrm>
          <a:prstGeom prst="rect">
            <a:avLst/>
          </a:prstGeom>
        </p:spPr>
      </p:pic>
    </p:spTree>
    <p:extLst>
      <p:ext uri="{BB962C8B-B14F-4D97-AF65-F5344CB8AC3E}">
        <p14:creationId xmlns:p14="http://schemas.microsoft.com/office/powerpoint/2010/main" val="86561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46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D4B792D-4185-0745-ADD0-270F2EAAB2A2}"/>
              </a:ext>
            </a:extLst>
          </p:cNvPr>
          <p:cNvSpPr/>
          <p:nvPr/>
        </p:nvSpPr>
        <p:spPr>
          <a:xfrm>
            <a:off x="5473262" y="1984233"/>
            <a:ext cx="5726284" cy="3307095"/>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82629" y="965436"/>
            <a:ext cx="5516917" cy="584775"/>
          </a:xfrm>
          <a:prstGeom prst="rect">
            <a:avLst/>
          </a:prstGeom>
          <a:noFill/>
        </p:spPr>
        <p:txBody>
          <a:bodyPr wrap="square" rtlCol="0">
            <a:spAutoFit/>
          </a:bodyPr>
          <a:lstStyle/>
          <a:p>
            <a:r>
              <a:rPr lang="en-NZ" sz="3200" b="1" dirty="0">
                <a:solidFill>
                  <a:srgbClr val="2D2D2D"/>
                </a:solidFill>
                <a:latin typeface="Corbel" panose="020B0503020204020204" pitchFamily="34" charset="0"/>
                <a:ea typeface="Calibri" panose="020F0502020204030204" pitchFamily="34" charset="0"/>
                <a:cs typeface="Times New Roman" panose="02020603050405020304" pitchFamily="18" charset="0"/>
              </a:rPr>
              <a:t>UPSIZE PASSWORDS</a:t>
            </a:r>
            <a:endParaRPr lang="en-US" sz="3200" b="1" dirty="0">
              <a:solidFill>
                <a:srgbClr val="2D2D2D"/>
              </a:solidFill>
              <a:latin typeface="Corbel" panose="020B0503020204020204" pitchFamily="34" charset="0"/>
              <a:ea typeface="Corbel" charset="0"/>
              <a:cs typeface="Corbel" charset="0"/>
            </a:endParaRPr>
          </a:p>
        </p:txBody>
      </p:sp>
      <p:sp>
        <p:nvSpPr>
          <p:cNvPr id="8" name="TextBox 7"/>
          <p:cNvSpPr txBox="1"/>
          <p:nvPr/>
        </p:nvSpPr>
        <p:spPr>
          <a:xfrm>
            <a:off x="5682629" y="1595021"/>
            <a:ext cx="5721095" cy="4832092"/>
          </a:xfrm>
          <a:prstGeom prst="rect">
            <a:avLst/>
          </a:prstGeom>
          <a:noFill/>
        </p:spPr>
        <p:txBody>
          <a:bodyPr wrap="square" rtlCol="0">
            <a:spAutoFit/>
          </a:bodyPr>
          <a:lstStyle/>
          <a:p>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The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red robot is all about upsizing your passwords and </a:t>
            </a: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has a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long password </a:t>
            </a: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in its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over-sized head.</a:t>
            </a:r>
          </a:p>
          <a:p>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 </a:t>
            </a:r>
          </a:p>
          <a:p>
            <a:r>
              <a:rPr lang="en-NZ" sz="2800" i="1" dirty="0">
                <a:solidFill>
                  <a:srgbClr val="2D2D2D"/>
                </a:solidFill>
                <a:latin typeface="Corbel" panose="020B0503020204020204" pitchFamily="34" charset="0"/>
                <a:ea typeface="Calibri" panose="020F0502020204030204" pitchFamily="34" charset="0"/>
                <a:cs typeface="Times New Roman" panose="02020603050405020304" pitchFamily="18" charset="0"/>
              </a:rPr>
              <a:t>Why upsize passwords?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To make them harder to crack.</a:t>
            </a:r>
          </a:p>
          <a:p>
            <a:endPar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endParaRPr>
          </a:p>
          <a:p>
            <a:pPr>
              <a:spcAft>
                <a:spcPts val="600"/>
              </a:spcAft>
            </a:pPr>
            <a:r>
              <a:rPr lang="en-NZ" sz="2800" i="1" dirty="0">
                <a:solidFill>
                  <a:srgbClr val="2D2D2D"/>
                </a:solidFill>
                <a:latin typeface="Corbel" panose="020B0503020204020204" pitchFamily="34" charset="0"/>
                <a:ea typeface="Calibri" panose="020F0502020204030204" pitchFamily="34" charset="0"/>
                <a:cs typeface="Times New Roman" panose="02020603050405020304" pitchFamily="18" charset="0"/>
              </a:rPr>
              <a:t>How to upsize?</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 Make them long, strong and </a:t>
            </a: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unique.</a:t>
            </a:r>
            <a:b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b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And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use a password manager to </a:t>
            </a:r>
            <a:r>
              <a:rPr lang="en-NZ" sz="2800" dirty="0" smtClean="0">
                <a:solidFill>
                  <a:srgbClr val="2D2D2D"/>
                </a:solidFill>
                <a:latin typeface="Corbel" panose="020B0503020204020204" pitchFamily="34" charset="0"/>
                <a:ea typeface="Calibri" panose="020F0502020204030204" pitchFamily="34" charset="0"/>
                <a:cs typeface="Times New Roman" panose="02020603050405020304" pitchFamily="18" charset="0"/>
              </a:rPr>
              <a:t>securely store them </a:t>
            </a:r>
            <a:r>
              <a:rPr lang="en-NZ" sz="2800" dirty="0">
                <a:solidFill>
                  <a:srgbClr val="2D2D2D"/>
                </a:solidFill>
                <a:latin typeface="Corbel" panose="020B0503020204020204" pitchFamily="34" charset="0"/>
                <a:ea typeface="Calibri" panose="020F0502020204030204" pitchFamily="34" charset="0"/>
                <a:cs typeface="Times New Roman" panose="02020603050405020304" pitchFamily="18" charset="0"/>
              </a:rPr>
              <a:t>for you.</a:t>
            </a:r>
          </a:p>
        </p:txBody>
      </p:sp>
      <p:sp>
        <p:nvSpPr>
          <p:cNvPr id="7" name="Oval 6">
            <a:extLst>
              <a:ext uri="{FF2B5EF4-FFF2-40B4-BE49-F238E27FC236}">
                <a16:creationId xmlns:a16="http://schemas.microsoft.com/office/drawing/2014/main" id="{45E77DF6-AC3D-054F-9CED-07E866CBE3A6}"/>
              </a:ext>
            </a:extLst>
          </p:cNvPr>
          <p:cNvSpPr/>
          <p:nvPr/>
        </p:nvSpPr>
        <p:spPr>
          <a:xfrm>
            <a:off x="701975" y="5822170"/>
            <a:ext cx="4251703" cy="738885"/>
          </a:xfrm>
          <a:prstGeom prst="ellipse">
            <a:avLst/>
          </a:prstGeom>
          <a:solidFill>
            <a:srgbClr val="DD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rcRect/>
          <a:stretch/>
        </p:blipFill>
        <p:spPr>
          <a:xfrm>
            <a:off x="-820668" y="-332855"/>
            <a:ext cx="6874626" cy="7733956"/>
          </a:xfrm>
          <a:prstGeom prst="rect">
            <a:avLst/>
          </a:prstGeom>
        </p:spPr>
      </p:pic>
    </p:spTree>
    <p:extLst>
      <p:ext uri="{BB962C8B-B14F-4D97-AF65-F5344CB8AC3E}">
        <p14:creationId xmlns:p14="http://schemas.microsoft.com/office/powerpoint/2010/main" val="1515297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D6A2-CB15-5E44-BB10-6C63629CE475}"/>
              </a:ext>
            </a:extLst>
          </p:cNvPr>
          <p:cNvSpPr>
            <a:spLocks noGrp="1"/>
          </p:cNvSpPr>
          <p:nvPr>
            <p:ph type="title"/>
          </p:nvPr>
        </p:nvSpPr>
        <p:spPr>
          <a:xfrm>
            <a:off x="3113325" y="1208689"/>
            <a:ext cx="8684201" cy="1738251"/>
          </a:xfrm>
        </p:spPr>
        <p:txBody>
          <a:bodyPr>
            <a:normAutofit/>
          </a:bodyPr>
          <a:lstStyle/>
          <a:p>
            <a:pPr algn="l"/>
            <a:r>
              <a:rPr lang="en-US" sz="3200" dirty="0" smtClean="0"/>
              <a:t>What makes a strong password</a:t>
            </a:r>
            <a:endParaRPr lang="en-US" sz="3200" dirty="0"/>
          </a:p>
        </p:txBody>
      </p:sp>
      <p:sp>
        <p:nvSpPr>
          <p:cNvPr id="3" name="Content Placeholder 2">
            <a:extLst>
              <a:ext uri="{FF2B5EF4-FFF2-40B4-BE49-F238E27FC236}">
                <a16:creationId xmlns:a16="http://schemas.microsoft.com/office/drawing/2014/main" id="{E79A5617-C2BC-E743-B395-E15323C23488}"/>
              </a:ext>
            </a:extLst>
          </p:cNvPr>
          <p:cNvSpPr>
            <a:spLocks noGrp="1"/>
          </p:cNvSpPr>
          <p:nvPr>
            <p:ph idx="1"/>
          </p:nvPr>
        </p:nvSpPr>
        <p:spPr>
          <a:xfrm>
            <a:off x="3113325" y="2299355"/>
            <a:ext cx="8416523" cy="3838686"/>
          </a:xfrm>
        </p:spPr>
        <p:txBody>
          <a:bodyPr>
            <a:noAutofit/>
          </a:bodyPr>
          <a:lstStyle/>
          <a:p>
            <a:r>
              <a:rPr lang="en-NZ" sz="2800" dirty="0" smtClean="0">
                <a:solidFill>
                  <a:srgbClr val="FF6277"/>
                </a:solidFill>
              </a:rPr>
              <a:t>Make passwords long, strong and unique </a:t>
            </a:r>
          </a:p>
          <a:p>
            <a:pPr marL="457200" indent="-457200">
              <a:buFont typeface="Arial" panose="020B0604020202020204" pitchFamily="34" charset="0"/>
              <a:buChar char="•"/>
            </a:pPr>
            <a:r>
              <a:rPr lang="en-NZ" sz="2800" dirty="0" smtClean="0"/>
              <a:t>Use </a:t>
            </a:r>
            <a:r>
              <a:rPr lang="en-NZ" sz="2800" dirty="0"/>
              <a:t>a different password for every online account you </a:t>
            </a:r>
            <a:r>
              <a:rPr lang="en-NZ" sz="2800" dirty="0" smtClean="0"/>
              <a:t>have</a:t>
            </a:r>
          </a:p>
          <a:p>
            <a:pPr marL="342900" indent="-342900">
              <a:buFont typeface="Arial" panose="020B0604020202020204" pitchFamily="34" charset="0"/>
              <a:buChar char="•"/>
            </a:pPr>
            <a:r>
              <a:rPr lang="en-NZ" sz="2800" dirty="0" smtClean="0"/>
              <a:t>Make </a:t>
            </a:r>
            <a:r>
              <a:rPr lang="en-NZ" sz="2800" dirty="0"/>
              <a:t>your password long and </a:t>
            </a:r>
            <a:r>
              <a:rPr lang="en-NZ" sz="2800" dirty="0" smtClean="0"/>
              <a:t>strong – 12 or more characters. CERT NZ recommends passphrases</a:t>
            </a:r>
          </a:p>
          <a:p>
            <a:pPr marL="342900" indent="-342900">
              <a:buFont typeface="Arial" panose="020B0604020202020204" pitchFamily="34" charset="0"/>
              <a:buChar char="•"/>
            </a:pPr>
            <a:r>
              <a:rPr lang="en-NZ" sz="2800" dirty="0"/>
              <a:t>Don’t use personal information to create your passwords</a:t>
            </a:r>
          </a:p>
          <a:p>
            <a:pPr marL="342900" indent="-342900">
              <a:buFont typeface="Arial" panose="020B0604020202020204" pitchFamily="34" charset="0"/>
              <a:buChar char="•"/>
            </a:pPr>
            <a:r>
              <a:rPr lang="en-NZ" sz="2800" dirty="0"/>
              <a:t>Keep </a:t>
            </a:r>
            <a:r>
              <a:rPr lang="en-NZ" sz="2800" dirty="0" smtClean="0"/>
              <a:t>them secure in a password manager</a:t>
            </a:r>
            <a:r>
              <a:rPr lang="en-NZ" sz="2800" dirty="0"/>
              <a:t/>
            </a:r>
            <a:br>
              <a:rPr lang="en-NZ" sz="2800" dirty="0"/>
            </a:b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1" y="2020416"/>
            <a:ext cx="3968623" cy="44666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619" y="5918782"/>
            <a:ext cx="3199825" cy="787496"/>
          </a:xfrm>
          <a:prstGeom prst="rect">
            <a:avLst/>
          </a:prstGeom>
        </p:spPr>
      </p:pic>
    </p:spTree>
    <p:extLst>
      <p:ext uri="{BB962C8B-B14F-4D97-AF65-F5344CB8AC3E}">
        <p14:creationId xmlns:p14="http://schemas.microsoft.com/office/powerpoint/2010/main" val="283048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73E"/>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427DA8-5977-5F4F-9562-BEB0C77884AD}"/>
              </a:ext>
            </a:extLst>
          </p:cNvPr>
          <p:cNvSpPr/>
          <p:nvPr/>
        </p:nvSpPr>
        <p:spPr>
          <a:xfrm>
            <a:off x="5473262" y="1511679"/>
            <a:ext cx="5683542" cy="4251167"/>
          </a:xfrm>
          <a:prstGeom prst="rect">
            <a:avLst/>
          </a:prstGeom>
          <a:solidFill>
            <a:srgbClr val="FFB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56574" y="473496"/>
            <a:ext cx="5516917" cy="1077218"/>
          </a:xfrm>
          <a:prstGeom prst="rect">
            <a:avLst/>
          </a:prstGeom>
          <a:noFill/>
        </p:spPr>
        <p:txBody>
          <a:bodyPr wrap="square" rtlCol="0">
            <a:spAutoFit/>
          </a:bodyPr>
          <a:lstStyle/>
          <a:p>
            <a:r>
              <a:rPr lang="en-NZ" sz="3200" b="1" dirty="0">
                <a:solidFill>
                  <a:srgbClr val="2D2D2D"/>
                </a:solidFill>
                <a:latin typeface="Corbel" panose="020B0503020204020204" pitchFamily="34" charset="0"/>
                <a:ea typeface="Calibri" panose="020F0502020204030204" pitchFamily="34" charset="0"/>
                <a:cs typeface="Times New Roman" panose="02020603050405020304" pitchFamily="18" charset="0"/>
              </a:rPr>
              <a:t>UPGRADE TO TWO-FACTOR AUTHENTICATION</a:t>
            </a:r>
            <a:endParaRPr lang="en-US" sz="3200" b="1" dirty="0">
              <a:solidFill>
                <a:srgbClr val="2D2D2D"/>
              </a:solidFill>
              <a:latin typeface="Corbel" panose="020B0503020204020204" pitchFamily="34" charset="0"/>
              <a:ea typeface="Corbel" charset="0"/>
              <a:cs typeface="Corbel" charset="0"/>
            </a:endParaRPr>
          </a:p>
        </p:txBody>
      </p:sp>
      <p:sp>
        <p:nvSpPr>
          <p:cNvPr id="14" name="Oval 13">
            <a:extLst>
              <a:ext uri="{FF2B5EF4-FFF2-40B4-BE49-F238E27FC236}">
                <a16:creationId xmlns:a16="http://schemas.microsoft.com/office/drawing/2014/main" id="{828B68F6-3192-824F-AFB3-E735D8F7E1F4}"/>
              </a:ext>
            </a:extLst>
          </p:cNvPr>
          <p:cNvSpPr/>
          <p:nvPr/>
        </p:nvSpPr>
        <p:spPr>
          <a:xfrm>
            <a:off x="701975" y="5822170"/>
            <a:ext cx="4251703" cy="738885"/>
          </a:xfrm>
          <a:prstGeom prst="ellipse">
            <a:avLst/>
          </a:prstGeom>
          <a:solidFill>
            <a:srgbClr val="F88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rcRect/>
          <a:stretch/>
        </p:blipFill>
        <p:spPr>
          <a:xfrm>
            <a:off x="-390092" y="-782324"/>
            <a:ext cx="5863354" cy="7640324"/>
          </a:xfrm>
          <a:prstGeom prst="rect">
            <a:avLst/>
          </a:prstGeom>
        </p:spPr>
      </p:pic>
      <p:sp>
        <p:nvSpPr>
          <p:cNvPr id="9" name="TextBox 8">
            <a:extLst>
              <a:ext uri="{FF2B5EF4-FFF2-40B4-BE49-F238E27FC236}">
                <a16:creationId xmlns:a16="http://schemas.microsoft.com/office/drawing/2014/main" id="{E7E8B517-463C-924A-9F6C-EDDD9D208203}"/>
              </a:ext>
            </a:extLst>
          </p:cNvPr>
          <p:cNvSpPr txBox="1"/>
          <p:nvPr/>
        </p:nvSpPr>
        <p:spPr>
          <a:xfrm>
            <a:off x="5556574" y="1510817"/>
            <a:ext cx="6004874" cy="5262979"/>
          </a:xfrm>
          <a:prstGeom prst="rect">
            <a:avLst/>
          </a:prstGeom>
          <a:noFill/>
        </p:spPr>
        <p:txBody>
          <a:bodyPr wrap="square" rtlCol="0">
            <a:spAutoFit/>
          </a:bodyPr>
          <a:lstStyle/>
          <a:p>
            <a:r>
              <a:rPr lang="en-NZ" sz="2800" dirty="0" smtClean="0">
                <a:solidFill>
                  <a:srgbClr val="2D2D2D"/>
                </a:solidFill>
                <a:latin typeface="Corbel" panose="020B0503020204020204" pitchFamily="34" charset="0"/>
              </a:rPr>
              <a:t>The orange </a:t>
            </a:r>
            <a:r>
              <a:rPr lang="en-NZ" sz="2800" dirty="0">
                <a:solidFill>
                  <a:srgbClr val="2D2D2D"/>
                </a:solidFill>
                <a:latin typeface="Corbel" panose="020B0503020204020204" pitchFamily="34" charset="0"/>
              </a:rPr>
              <a:t>robot is all about upgrading to two-factor authentication and is represented by a thumbprint </a:t>
            </a:r>
            <a:r>
              <a:rPr lang="en-NZ" sz="2800" dirty="0" smtClean="0">
                <a:solidFill>
                  <a:srgbClr val="2D2D2D"/>
                </a:solidFill>
                <a:latin typeface="Corbel" panose="020B0503020204020204" pitchFamily="34" charset="0"/>
              </a:rPr>
              <a:t>on its </a:t>
            </a:r>
            <a:r>
              <a:rPr lang="en-NZ" sz="2800" dirty="0">
                <a:solidFill>
                  <a:srgbClr val="2D2D2D"/>
                </a:solidFill>
                <a:latin typeface="Corbel" panose="020B0503020204020204" pitchFamily="34" charset="0"/>
              </a:rPr>
              <a:t>chest.</a:t>
            </a:r>
          </a:p>
          <a:p>
            <a:r>
              <a:rPr lang="en-NZ" sz="2800" dirty="0">
                <a:solidFill>
                  <a:srgbClr val="2D2D2D"/>
                </a:solidFill>
                <a:latin typeface="Corbel" panose="020B0503020204020204" pitchFamily="34" charset="0"/>
              </a:rPr>
              <a:t> </a:t>
            </a:r>
          </a:p>
          <a:p>
            <a:r>
              <a:rPr lang="en-NZ" sz="2800" i="1" dirty="0">
                <a:solidFill>
                  <a:srgbClr val="2D2D2D"/>
                </a:solidFill>
                <a:latin typeface="Corbel" panose="020B0503020204020204" pitchFamily="34" charset="0"/>
              </a:rPr>
              <a:t>Why upgrade to two-factor authentication? </a:t>
            </a:r>
            <a:r>
              <a:rPr lang="en-NZ" sz="2800" dirty="0">
                <a:solidFill>
                  <a:srgbClr val="2D2D2D"/>
                </a:solidFill>
                <a:latin typeface="Corbel" panose="020B0503020204020204" pitchFamily="34" charset="0"/>
              </a:rPr>
              <a:t>To protect with another layer of security.</a:t>
            </a:r>
          </a:p>
          <a:p>
            <a:endParaRPr lang="en-NZ" sz="2800" dirty="0">
              <a:solidFill>
                <a:srgbClr val="2D2D2D"/>
              </a:solidFill>
              <a:latin typeface="Corbel" panose="020B0503020204020204" pitchFamily="34" charset="0"/>
            </a:endParaRPr>
          </a:p>
          <a:p>
            <a:r>
              <a:rPr lang="en-NZ" sz="2800" i="1" dirty="0">
                <a:solidFill>
                  <a:srgbClr val="2D2D2D"/>
                </a:solidFill>
                <a:latin typeface="Corbel" panose="020B0503020204020204" pitchFamily="34" charset="0"/>
              </a:rPr>
              <a:t>How to upgrade?</a:t>
            </a:r>
            <a:r>
              <a:rPr lang="en-NZ" sz="2800" b="1" dirty="0">
                <a:solidFill>
                  <a:srgbClr val="2D2D2D"/>
                </a:solidFill>
                <a:latin typeface="Corbel" panose="020B0503020204020204" pitchFamily="34" charset="0"/>
              </a:rPr>
              <a:t> </a:t>
            </a:r>
            <a:r>
              <a:rPr lang="en-NZ" sz="2800" dirty="0">
                <a:solidFill>
                  <a:srgbClr val="2D2D2D"/>
                </a:solidFill>
                <a:latin typeface="Corbel" panose="020B0503020204020204" pitchFamily="34" charset="0"/>
              </a:rPr>
              <a:t>Set up an extra login step, like a code sent to your phone or a thumbprint.</a:t>
            </a:r>
          </a:p>
        </p:txBody>
      </p:sp>
    </p:spTree>
    <p:extLst>
      <p:ext uri="{BB962C8B-B14F-4D97-AF65-F5344CB8AC3E}">
        <p14:creationId xmlns:p14="http://schemas.microsoft.com/office/powerpoint/2010/main" val="192040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E081F-9D48-1A48-A38A-5A122A516EA7}"/>
              </a:ext>
            </a:extLst>
          </p:cNvPr>
          <p:cNvSpPr>
            <a:spLocks noGrp="1"/>
          </p:cNvSpPr>
          <p:nvPr>
            <p:ph idx="1"/>
          </p:nvPr>
        </p:nvSpPr>
        <p:spPr>
          <a:xfrm>
            <a:off x="3218428" y="2590626"/>
            <a:ext cx="8185296" cy="2700077"/>
          </a:xfrm>
        </p:spPr>
        <p:txBody>
          <a:bodyPr>
            <a:noAutofit/>
          </a:bodyPr>
          <a:lstStyle/>
          <a:p>
            <a:r>
              <a:rPr lang="en-NZ" sz="2800" dirty="0" smtClean="0">
                <a:solidFill>
                  <a:srgbClr val="FFB73E"/>
                </a:solidFill>
              </a:rPr>
              <a:t>Upgrading </a:t>
            </a:r>
            <a:r>
              <a:rPr lang="en-NZ" sz="2800" dirty="0">
                <a:solidFill>
                  <a:srgbClr val="FFB73E"/>
                </a:solidFill>
              </a:rPr>
              <a:t>to two-factor authentication (2FA) adds another layer of security to your </a:t>
            </a:r>
            <a:r>
              <a:rPr lang="en-NZ" sz="2800" dirty="0" smtClean="0">
                <a:solidFill>
                  <a:srgbClr val="FFB73E"/>
                </a:solidFill>
              </a:rPr>
              <a:t>accounts</a:t>
            </a:r>
            <a:endParaRPr lang="en-NZ" sz="2800" dirty="0">
              <a:solidFill>
                <a:srgbClr val="FFB73E"/>
              </a:solidFill>
            </a:endParaRPr>
          </a:p>
          <a:p>
            <a:pPr marL="342900" indent="-342900">
              <a:buFont typeface="Arial" panose="020B0604020202020204" pitchFamily="34" charset="0"/>
              <a:buChar char="•"/>
            </a:pPr>
            <a:r>
              <a:rPr lang="en-US" sz="2800" dirty="0" smtClean="0">
                <a:solidFill>
                  <a:schemeClr val="tx1"/>
                </a:solidFill>
              </a:rPr>
              <a:t>Something you know; password or security question</a:t>
            </a:r>
          </a:p>
          <a:p>
            <a:pPr marL="342900" indent="-342900">
              <a:buFont typeface="Arial" panose="020B0604020202020204" pitchFamily="34" charset="0"/>
              <a:buChar char="•"/>
            </a:pPr>
            <a:r>
              <a:rPr lang="en-US" sz="2800" dirty="0" smtClean="0">
                <a:solidFill>
                  <a:schemeClr val="tx1"/>
                </a:solidFill>
              </a:rPr>
              <a:t>Something you have; physical device, or software</a:t>
            </a:r>
          </a:p>
          <a:p>
            <a:pPr marL="342900" indent="-342900">
              <a:buFont typeface="Arial" panose="020B0604020202020204" pitchFamily="34" charset="0"/>
              <a:buChar char="•"/>
            </a:pPr>
            <a:r>
              <a:rPr lang="en-US" sz="2800" dirty="0" smtClean="0">
                <a:solidFill>
                  <a:schemeClr val="tx1"/>
                </a:solidFill>
              </a:rPr>
              <a:t>Something you are; fingerprints, voice recognition</a:t>
            </a:r>
            <a:endParaRPr lang="en-US" sz="2800" dirty="0">
              <a:solidFill>
                <a:schemeClr val="tx1"/>
              </a:solidFill>
            </a:endParaRPr>
          </a:p>
        </p:txBody>
      </p:sp>
      <p:sp>
        <p:nvSpPr>
          <p:cNvPr id="8" name="Title 1">
            <a:extLst>
              <a:ext uri="{FF2B5EF4-FFF2-40B4-BE49-F238E27FC236}">
                <a16:creationId xmlns:a16="http://schemas.microsoft.com/office/drawing/2014/main" id="{8043D6A2-CB15-5E44-BB10-6C63629CE475}"/>
              </a:ext>
            </a:extLst>
          </p:cNvPr>
          <p:cNvSpPr txBox="1">
            <a:spLocks/>
          </p:cNvSpPr>
          <p:nvPr/>
        </p:nvSpPr>
        <p:spPr>
          <a:xfrm>
            <a:off x="3218428" y="1525230"/>
            <a:ext cx="8433526" cy="13255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5400" b="1" kern="1200">
                <a:solidFill>
                  <a:srgbClr val="00DEDE"/>
                </a:solidFill>
                <a:latin typeface="Corbel" panose="020B0503020204020204" pitchFamily="34" charset="0"/>
                <a:ea typeface="+mj-ea"/>
                <a:cs typeface="+mj-cs"/>
              </a:defRPr>
            </a:lvl1pPr>
          </a:lstStyle>
          <a:p>
            <a:pPr algn="l"/>
            <a:r>
              <a:rPr lang="en-US" sz="3200" dirty="0" smtClean="0">
                <a:solidFill>
                  <a:schemeClr val="tx1"/>
                </a:solidFill>
              </a:rPr>
              <a:t>Why </a:t>
            </a:r>
            <a:r>
              <a:rPr lang="en-US" sz="3200" smtClean="0">
                <a:solidFill>
                  <a:schemeClr val="tx1"/>
                </a:solidFill>
              </a:rPr>
              <a:t>two-factor authentication?</a:t>
            </a:r>
            <a:endParaRPr lang="en-US" sz="3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70" y="545801"/>
            <a:ext cx="3950018" cy="51475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005" y="5763612"/>
            <a:ext cx="3199825" cy="787496"/>
          </a:xfrm>
          <a:prstGeom prst="rect">
            <a:avLst/>
          </a:prstGeom>
        </p:spPr>
      </p:pic>
    </p:spTree>
    <p:extLst>
      <p:ext uri="{BB962C8B-B14F-4D97-AF65-F5344CB8AC3E}">
        <p14:creationId xmlns:p14="http://schemas.microsoft.com/office/powerpoint/2010/main" val="2413744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59952-793C-46A4-AA71-724EE5625EF1}">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7BDAE87-8ED6-418D-A8BD-242760D9B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F8E3A7-2F7F-49EF-95F9-5F55496649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5107</TotalTime>
  <Words>2456</Words>
  <Application>Microsoft Office PowerPoint</Application>
  <PresentationFormat>Widescreen</PresentationFormat>
  <Paragraphs>175</Paragraphs>
  <Slides>19</Slides>
  <Notes>15</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Corbel</vt:lpstr>
      <vt:lpstr>Times New Roman</vt:lpstr>
      <vt:lpstr>Office Theme</vt:lpstr>
      <vt:lpstr>PowerPoint Presentation</vt:lpstr>
      <vt:lpstr>Who is CERT NZ</vt:lpstr>
      <vt:lpstr>What are the common threats facing New Zealanders</vt:lpstr>
      <vt:lpstr>Calling everyone to Cyber Up!  That means skill up and wise up about cyber security issues, and it’s easily done by following four simple steps to become more cyber secure.  Why Cyber Up? Security threats are on the rise with easy-to-target weaknesses in how people set up and maintain passwords, accounts, settings and apps.</vt:lpstr>
      <vt:lpstr>How can you Cyber Up?</vt:lpstr>
      <vt:lpstr>PowerPoint Presentation</vt:lpstr>
      <vt:lpstr>What makes a strong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Capiche10 Family</dc:creator>
  <cp:lastModifiedBy>Olivia Lacey</cp:lastModifiedBy>
  <cp:revision>125</cp:revision>
  <dcterms:created xsi:type="dcterms:W3CDTF">2017-10-23T21:21:09Z</dcterms:created>
  <dcterms:modified xsi:type="dcterms:W3CDTF">2021-10-13T07:59:26Z</dcterms:modified>
</cp:coreProperties>
</file>